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Hacen Tunisia Bold" charset="1" panose="02000500000000000000"/>
      <p:regular r:id="rId23"/>
    </p:embeddedFont>
    <p:embeddedFont>
      <p:font typeface="Hacen Tunisia Light" charset="1" panose="02000500000000000000"/>
      <p:regular r:id="rId24"/>
    </p:embeddedFont>
    <p:embeddedFont>
      <p:font typeface="Hacen Tunisia" charset="1" panose="020005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Freeform 2" id="2"/>
          <p:cNvSpPr/>
          <p:nvPr/>
        </p:nvSpPr>
        <p:spPr>
          <a:xfrm flipH="true" flipV="false" rot="0">
            <a:off x="10349524" y="-1921745"/>
            <a:ext cx="6755642" cy="4114800"/>
          </a:xfrm>
          <a:custGeom>
            <a:avLst/>
            <a:gdLst/>
            <a:ahLst/>
            <a:cxnLst/>
            <a:rect r="r" b="b" t="t" l="l"/>
            <a:pathLst>
              <a:path h="4114800" w="6755642">
                <a:moveTo>
                  <a:pt x="6755642" y="0"/>
                </a:moveTo>
                <a:lnTo>
                  <a:pt x="0" y="0"/>
                </a:lnTo>
                <a:lnTo>
                  <a:pt x="0" y="4114800"/>
                </a:lnTo>
                <a:lnTo>
                  <a:pt x="6755642" y="4114800"/>
                </a:lnTo>
                <a:lnTo>
                  <a:pt x="6755642"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true" flipV="false" rot="0">
            <a:off x="12470674" y="474178"/>
            <a:ext cx="855944" cy="1853423"/>
          </a:xfrm>
          <a:custGeom>
            <a:avLst/>
            <a:gdLst/>
            <a:ahLst/>
            <a:cxnLst/>
            <a:rect r="r" b="b" t="t" l="l"/>
            <a:pathLst>
              <a:path h="1853423" w="855944">
                <a:moveTo>
                  <a:pt x="855944" y="0"/>
                </a:moveTo>
                <a:lnTo>
                  <a:pt x="0" y="0"/>
                </a:lnTo>
                <a:lnTo>
                  <a:pt x="0" y="1853423"/>
                </a:lnTo>
                <a:lnTo>
                  <a:pt x="855944" y="1853423"/>
                </a:lnTo>
                <a:lnTo>
                  <a:pt x="85594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0789839" y="7612736"/>
            <a:ext cx="3486358" cy="4114800"/>
          </a:xfrm>
          <a:custGeom>
            <a:avLst/>
            <a:gdLst/>
            <a:ahLst/>
            <a:cxnLst/>
            <a:rect r="r" b="b" t="t" l="l"/>
            <a:pathLst>
              <a:path h="4114800" w="3486358">
                <a:moveTo>
                  <a:pt x="3486358" y="0"/>
                </a:moveTo>
                <a:lnTo>
                  <a:pt x="0" y="0"/>
                </a:lnTo>
                <a:lnTo>
                  <a:pt x="0" y="4114800"/>
                </a:lnTo>
                <a:lnTo>
                  <a:pt x="3486358" y="4114800"/>
                </a:lnTo>
                <a:lnTo>
                  <a:pt x="348635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1669945" y="3083782"/>
            <a:ext cx="4528954" cy="4528954"/>
          </a:xfrm>
          <a:custGeom>
            <a:avLst/>
            <a:gdLst/>
            <a:ahLst/>
            <a:cxnLst/>
            <a:rect r="r" b="b" t="t" l="l"/>
            <a:pathLst>
              <a:path h="4528954" w="4528954">
                <a:moveTo>
                  <a:pt x="0" y="0"/>
                </a:moveTo>
                <a:lnTo>
                  <a:pt x="4528954" y="0"/>
                </a:lnTo>
                <a:lnTo>
                  <a:pt x="4528954" y="4528954"/>
                </a:lnTo>
                <a:lnTo>
                  <a:pt x="0" y="45289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411736" y="-274346"/>
            <a:ext cx="1876264" cy="3350471"/>
          </a:xfrm>
          <a:custGeom>
            <a:avLst/>
            <a:gdLst/>
            <a:ahLst/>
            <a:cxnLst/>
            <a:rect r="r" b="b" t="t" l="l"/>
            <a:pathLst>
              <a:path h="3350471" w="1876264">
                <a:moveTo>
                  <a:pt x="0" y="0"/>
                </a:moveTo>
                <a:lnTo>
                  <a:pt x="1876264" y="0"/>
                </a:lnTo>
                <a:lnTo>
                  <a:pt x="1876264" y="3350471"/>
                </a:lnTo>
                <a:lnTo>
                  <a:pt x="0" y="33504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1168471" y="2938208"/>
            <a:ext cx="8217084" cy="5664058"/>
            <a:chOff x="0" y="0"/>
            <a:chExt cx="10956112" cy="7552077"/>
          </a:xfrm>
        </p:grpSpPr>
        <p:sp>
          <p:nvSpPr>
            <p:cNvPr name="TextBox 8" id="8"/>
            <p:cNvSpPr txBox="true"/>
            <p:nvPr/>
          </p:nvSpPr>
          <p:spPr>
            <a:xfrm rot="0">
              <a:off x="0" y="47625"/>
              <a:ext cx="10956112" cy="4875791"/>
            </a:xfrm>
            <a:prstGeom prst="rect">
              <a:avLst/>
            </a:prstGeom>
          </p:spPr>
          <p:txBody>
            <a:bodyPr anchor="t" rtlCol="false" tIns="0" lIns="0" bIns="0" rIns="0">
              <a:spAutoFit/>
            </a:bodyPr>
            <a:lstStyle/>
            <a:p>
              <a:pPr algn="r" rtl="true">
                <a:lnSpc>
                  <a:spcPts val="9205"/>
                </a:lnSpc>
              </a:pPr>
              <a:r>
                <a:rPr lang="ar-EG" sz="9025">
                  <a:solidFill>
                    <a:srgbClr val="F7B4A7"/>
                  </a:solidFill>
                  <a:latin typeface="Hacen Tunisia Bold"/>
                  <a:ea typeface="Hacen Tunisia Bold"/>
                  <a:cs typeface="Hacen Tunisia Bold"/>
                  <a:sym typeface="Hacen Tunisia Bold"/>
                  <a:rtl val="true"/>
                </a:rPr>
                <a:t>الذكاء الاصطناعي: رحلة عبر الحاضر والمستقبل</a:t>
              </a:r>
            </a:p>
          </p:txBody>
        </p:sp>
        <p:sp>
          <p:nvSpPr>
            <p:cNvPr name="TextBox 9" id="9"/>
            <p:cNvSpPr txBox="true"/>
            <p:nvPr/>
          </p:nvSpPr>
          <p:spPr>
            <a:xfrm rot="0">
              <a:off x="0" y="6634056"/>
              <a:ext cx="10956112" cy="918021"/>
            </a:xfrm>
            <a:prstGeom prst="rect">
              <a:avLst/>
            </a:prstGeom>
          </p:spPr>
          <p:txBody>
            <a:bodyPr anchor="t" rtlCol="false" tIns="0" lIns="0" bIns="0" rIns="0">
              <a:spAutoFit/>
            </a:bodyPr>
            <a:lstStyle/>
            <a:p>
              <a:pPr algn="r" rtl="true">
                <a:lnSpc>
                  <a:spcPts val="5494"/>
                </a:lnSpc>
              </a:pPr>
              <a:r>
                <a:rPr lang="ar-EG" sz="3924">
                  <a:solidFill>
                    <a:srgbClr val="94DDDE"/>
                  </a:solidFill>
                  <a:latin typeface="Hacen Tunisia Light"/>
                  <a:ea typeface="Hacen Tunisia Light"/>
                  <a:cs typeface="Hacen Tunisia Light"/>
                  <a:sym typeface="Hacen Tunisia Light"/>
                  <a:rtl val="true"/>
                </a:rPr>
                <a:t>تطبيقاته، فرصه، تحدياته، ومستقبله.</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1FF72"/>
        </a:solidFill>
      </p:bgPr>
    </p:bg>
    <p:spTree>
      <p:nvGrpSpPr>
        <p:cNvPr id="1" name=""/>
        <p:cNvGrpSpPr/>
        <p:nvPr/>
      </p:nvGrpSpPr>
      <p:grpSpPr>
        <a:xfrm>
          <a:off x="0" y="0"/>
          <a:ext cx="0" cy="0"/>
          <a:chOff x="0" y="0"/>
          <a:chExt cx="0" cy="0"/>
        </a:xfrm>
      </p:grpSpPr>
      <p:sp>
        <p:nvSpPr>
          <p:cNvPr name="Freeform 2" id="2"/>
          <p:cNvSpPr/>
          <p:nvPr/>
        </p:nvSpPr>
        <p:spPr>
          <a:xfrm flipH="true" flipV="false" rot="0">
            <a:off x="1311332" y="-2447996"/>
            <a:ext cx="3837986" cy="4114800"/>
          </a:xfrm>
          <a:custGeom>
            <a:avLst/>
            <a:gdLst/>
            <a:ahLst/>
            <a:cxnLst/>
            <a:rect r="r" b="b" t="t" l="l"/>
            <a:pathLst>
              <a:path h="4114800" w="3837986">
                <a:moveTo>
                  <a:pt x="3837987" y="0"/>
                </a:moveTo>
                <a:lnTo>
                  <a:pt x="0" y="0"/>
                </a:lnTo>
                <a:lnTo>
                  <a:pt x="0" y="4114800"/>
                </a:lnTo>
                <a:lnTo>
                  <a:pt x="3837987" y="4114800"/>
                </a:lnTo>
                <a:lnTo>
                  <a:pt x="383798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698026" y="0"/>
            <a:ext cx="1982381" cy="2125359"/>
          </a:xfrm>
          <a:custGeom>
            <a:avLst/>
            <a:gdLst/>
            <a:ahLst/>
            <a:cxnLst/>
            <a:rect r="r" b="b" t="t" l="l"/>
            <a:pathLst>
              <a:path h="2125359" w="1982381">
                <a:moveTo>
                  <a:pt x="0" y="0"/>
                </a:moveTo>
                <a:lnTo>
                  <a:pt x="1982381" y="0"/>
                </a:lnTo>
                <a:lnTo>
                  <a:pt x="1982381" y="2125359"/>
                </a:lnTo>
                <a:lnTo>
                  <a:pt x="0" y="21253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863682" y="735315"/>
            <a:ext cx="2307182" cy="2345564"/>
          </a:xfrm>
          <a:custGeom>
            <a:avLst/>
            <a:gdLst/>
            <a:ahLst/>
            <a:cxnLst/>
            <a:rect r="r" b="b" t="t" l="l"/>
            <a:pathLst>
              <a:path h="2345564" w="2307182">
                <a:moveTo>
                  <a:pt x="0" y="0"/>
                </a:moveTo>
                <a:lnTo>
                  <a:pt x="2307181" y="0"/>
                </a:lnTo>
                <a:lnTo>
                  <a:pt x="2307181" y="2345564"/>
                </a:lnTo>
                <a:lnTo>
                  <a:pt x="0" y="23455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10640376" y="2660798"/>
            <a:ext cx="6276929" cy="6638173"/>
            <a:chOff x="0" y="0"/>
            <a:chExt cx="8369239" cy="8850897"/>
          </a:xfrm>
        </p:grpSpPr>
        <p:sp>
          <p:nvSpPr>
            <p:cNvPr name="TextBox 6" id="6"/>
            <p:cNvSpPr txBox="true"/>
            <p:nvPr/>
          </p:nvSpPr>
          <p:spPr>
            <a:xfrm rot="0">
              <a:off x="0" y="-76200"/>
              <a:ext cx="8369239" cy="1346156"/>
            </a:xfrm>
            <a:prstGeom prst="rect">
              <a:avLst/>
            </a:prstGeom>
          </p:spPr>
          <p:txBody>
            <a:bodyPr anchor="t" rtlCol="false" tIns="0" lIns="0" bIns="0" rIns="0">
              <a:spAutoFit/>
            </a:bodyPr>
            <a:lstStyle/>
            <a:p>
              <a:pPr algn="r" rtl="true">
                <a:lnSpc>
                  <a:spcPts val="7500"/>
                </a:lnSpc>
              </a:pPr>
              <a:r>
                <a:rPr lang="ar-EG" sz="6250">
                  <a:solidFill>
                    <a:srgbClr val="2B4B82"/>
                  </a:solidFill>
                  <a:latin typeface="Hacen Tunisia Bold"/>
                  <a:ea typeface="Hacen Tunisia Bold"/>
                  <a:cs typeface="Hacen Tunisia Bold"/>
                  <a:sym typeface="Hacen Tunisia Bold"/>
                  <a:rtl val="true"/>
                </a:rPr>
                <a:t>التطبيقات في الصناعة</a:t>
              </a:r>
            </a:p>
          </p:txBody>
        </p:sp>
        <p:sp>
          <p:nvSpPr>
            <p:cNvPr name="TextBox 7" id="7"/>
            <p:cNvSpPr txBox="true"/>
            <p:nvPr/>
          </p:nvSpPr>
          <p:spPr>
            <a:xfrm rot="0">
              <a:off x="0" y="2394454"/>
              <a:ext cx="8369239" cy="5709683"/>
            </a:xfrm>
            <a:prstGeom prst="rect">
              <a:avLst/>
            </a:prstGeom>
          </p:spPr>
          <p:txBody>
            <a:bodyPr anchor="t" rtlCol="false" tIns="0" lIns="0" bIns="0" rIns="0">
              <a:spAutoFit/>
            </a:bodyPr>
            <a:lstStyle/>
            <a:p>
              <a:pPr algn="r" rtl="true" marL="582930" indent="-291465" lvl="1">
                <a:lnSpc>
                  <a:spcPts val="3779"/>
                </a:lnSpc>
                <a:buFont typeface="Arial"/>
                <a:buChar char="•"/>
              </a:pPr>
              <a:r>
                <a:rPr lang="ar-EG" sz="2700">
                  <a:solidFill>
                    <a:srgbClr val="31356E"/>
                  </a:solidFill>
                  <a:latin typeface="Hacen Tunisia Bold"/>
                  <a:ea typeface="Hacen Tunisia Bold"/>
                  <a:cs typeface="Hacen Tunisia Bold"/>
                  <a:sym typeface="Hacen Tunisia Bold"/>
                  <a:rtl val="true"/>
                </a:rPr>
                <a:t>الأتمتة الصناعية: </a:t>
              </a:r>
              <a:r>
                <a:rPr lang="ar-EG" sz="2700">
                  <a:solidFill>
                    <a:srgbClr val="488F94"/>
                  </a:solidFill>
                  <a:latin typeface="Hacen Tunisia"/>
                  <a:ea typeface="Hacen Tunisia"/>
                  <a:cs typeface="Hacen Tunisia"/>
                  <a:sym typeface="Hacen Tunisia"/>
                  <a:rtl val="true"/>
                </a:rPr>
                <a:t>استخدام الروبوتات والأنظمة الذكية لتحسين الإنتاجية وتقليل الاعتماد على العمل اليدوي.</a:t>
              </a:r>
            </a:p>
            <a:p>
              <a:pPr algn="r" rtl="true" marL="582930" indent="-291465" lvl="1">
                <a:lnSpc>
                  <a:spcPts val="3779"/>
                </a:lnSpc>
                <a:buFont typeface="Arial"/>
                <a:buChar char="•"/>
              </a:pPr>
              <a:r>
                <a:rPr lang="ar-EG" sz="2700">
                  <a:solidFill>
                    <a:srgbClr val="31356E"/>
                  </a:solidFill>
                  <a:latin typeface="Hacen Tunisia Bold"/>
                  <a:ea typeface="Hacen Tunisia Bold"/>
                  <a:cs typeface="Hacen Tunisia Bold"/>
                  <a:sym typeface="Hacen Tunisia Bold"/>
                  <a:rtl val="true"/>
                </a:rPr>
                <a:t>تحسين الكفاءة الإنتاجية:</a:t>
              </a:r>
              <a:r>
                <a:rPr lang="ar-EG" sz="2700">
                  <a:solidFill>
                    <a:srgbClr val="488F94"/>
                  </a:solidFill>
                  <a:latin typeface="Hacen Tunisia"/>
                  <a:ea typeface="Hacen Tunisia"/>
                  <a:cs typeface="Hacen Tunisia"/>
                  <a:sym typeface="Hacen Tunisia"/>
                  <a:rtl val="true"/>
                </a:rPr>
                <a:t> تحليل البيانات لضبط العمليات الصناعية وزيادة سرعة الإنتاج.</a:t>
              </a:r>
            </a:p>
            <a:p>
              <a:pPr algn="r" rtl="true" marL="582930" indent="-291465" lvl="1">
                <a:lnSpc>
                  <a:spcPts val="3779"/>
                </a:lnSpc>
                <a:buFont typeface="Arial"/>
                <a:buChar char="•"/>
              </a:pPr>
              <a:r>
                <a:rPr lang="ar-EG" sz="2700">
                  <a:solidFill>
                    <a:srgbClr val="31356E"/>
                  </a:solidFill>
                  <a:latin typeface="Hacen Tunisia Bold"/>
                  <a:ea typeface="Hacen Tunisia Bold"/>
                  <a:cs typeface="Hacen Tunisia Bold"/>
                  <a:sym typeface="Hacen Tunisia Bold"/>
                  <a:rtl val="true"/>
                </a:rPr>
                <a:t>تقليل الأخطاء:</a:t>
              </a:r>
              <a:r>
                <a:rPr lang="ar-EG" sz="2700">
                  <a:solidFill>
                    <a:srgbClr val="488F94"/>
                  </a:solidFill>
                  <a:latin typeface="Hacen Tunisia"/>
                  <a:ea typeface="Hacen Tunisia"/>
                  <a:cs typeface="Hacen Tunisia"/>
                  <a:sym typeface="Hacen Tunisia"/>
                  <a:rtl val="true"/>
                </a:rPr>
                <a:t> مراقبة الجودة بشكل دقيق وتلقائي، مما يقلل من العيوب في المنتجات النهائية."</a:t>
              </a:r>
            </a:p>
            <a:p>
              <a:pPr algn="r" rtl="true">
                <a:lnSpc>
                  <a:spcPts val="3779"/>
                </a:lnSpc>
              </a:pPr>
            </a:p>
          </p:txBody>
        </p:sp>
      </p:grpSp>
      <p:grpSp>
        <p:nvGrpSpPr>
          <p:cNvPr name="Group 8" id="8"/>
          <p:cNvGrpSpPr/>
          <p:nvPr/>
        </p:nvGrpSpPr>
        <p:grpSpPr>
          <a:xfrm rot="0">
            <a:off x="1370694" y="2660798"/>
            <a:ext cx="6023474" cy="5101323"/>
            <a:chOff x="0" y="0"/>
            <a:chExt cx="8031299" cy="6801765"/>
          </a:xfrm>
        </p:grpSpPr>
        <p:sp>
          <p:nvSpPr>
            <p:cNvPr name="TextBox 9" id="9"/>
            <p:cNvSpPr txBox="true"/>
            <p:nvPr/>
          </p:nvSpPr>
          <p:spPr>
            <a:xfrm rot="0">
              <a:off x="0" y="-66675"/>
              <a:ext cx="8031299" cy="1298597"/>
            </a:xfrm>
            <a:prstGeom prst="rect">
              <a:avLst/>
            </a:prstGeom>
          </p:spPr>
          <p:txBody>
            <a:bodyPr anchor="t" rtlCol="false" tIns="0" lIns="0" bIns="0" rIns="0">
              <a:spAutoFit/>
            </a:bodyPr>
            <a:lstStyle/>
            <a:p>
              <a:pPr algn="r" rtl="true">
                <a:lnSpc>
                  <a:spcPts val="7320"/>
                </a:lnSpc>
              </a:pPr>
              <a:r>
                <a:rPr lang="ar-EG" sz="6100">
                  <a:solidFill>
                    <a:srgbClr val="2B4B82"/>
                  </a:solidFill>
                  <a:latin typeface="Hacen Tunisia Bold"/>
                  <a:ea typeface="Hacen Tunisia Bold"/>
                  <a:cs typeface="Hacen Tunisia Bold"/>
                  <a:sym typeface="Hacen Tunisia Bold"/>
                  <a:rtl val="true"/>
                </a:rPr>
                <a:t>التطبيقات في النقل</a:t>
              </a:r>
            </a:p>
          </p:txBody>
        </p:sp>
        <p:sp>
          <p:nvSpPr>
            <p:cNvPr name="TextBox 10" id="10"/>
            <p:cNvSpPr txBox="true"/>
            <p:nvPr/>
          </p:nvSpPr>
          <p:spPr>
            <a:xfrm rot="0">
              <a:off x="0" y="1848421"/>
              <a:ext cx="8031299" cy="4950804"/>
            </a:xfrm>
            <a:prstGeom prst="rect">
              <a:avLst/>
            </a:prstGeom>
          </p:spPr>
          <p:txBody>
            <a:bodyPr anchor="t" rtlCol="false" tIns="0" lIns="0" bIns="0" rIns="0">
              <a:spAutoFit/>
            </a:bodyPr>
            <a:lstStyle/>
            <a:p>
              <a:pPr algn="r" rtl="true" marL="572136" indent="-286068" lvl="1">
                <a:lnSpc>
                  <a:spcPts val="3710"/>
                </a:lnSpc>
                <a:buFont typeface="Arial"/>
                <a:buChar char="•"/>
              </a:pPr>
              <a:r>
                <a:rPr lang="ar-EG" sz="2650">
                  <a:solidFill>
                    <a:srgbClr val="31356E"/>
                  </a:solidFill>
                  <a:latin typeface="Hacen Tunisia Bold"/>
                  <a:ea typeface="Hacen Tunisia Bold"/>
                  <a:cs typeface="Hacen Tunisia Bold"/>
                  <a:sym typeface="Hacen Tunisia Bold"/>
                  <a:rtl val="true"/>
                </a:rPr>
                <a:t>السيارات ذاتية القيادة:</a:t>
              </a:r>
              <a:r>
                <a:rPr lang="ar-EG" sz="2650">
                  <a:solidFill>
                    <a:srgbClr val="488F94"/>
                  </a:solidFill>
                  <a:latin typeface="Hacen Tunisia"/>
                  <a:ea typeface="Hacen Tunisia"/>
                  <a:cs typeface="Hacen Tunisia"/>
                  <a:sym typeface="Hacen Tunisia"/>
                  <a:rtl val="true"/>
                </a:rPr>
                <a:t> تحسين الأمان وتقليل الحوادث عبر أنظمة تحكم متقدمة.</a:t>
              </a:r>
            </a:p>
            <a:p>
              <a:pPr algn="r" rtl="true" marL="572136" indent="-286068" lvl="1">
                <a:lnSpc>
                  <a:spcPts val="3710"/>
                </a:lnSpc>
                <a:buFont typeface="Arial"/>
                <a:buChar char="•"/>
              </a:pPr>
              <a:r>
                <a:rPr lang="ar-EG" sz="2650">
                  <a:solidFill>
                    <a:srgbClr val="31356E"/>
                  </a:solidFill>
                  <a:latin typeface="Hacen Tunisia Bold"/>
                  <a:ea typeface="Hacen Tunisia Bold"/>
                  <a:cs typeface="Hacen Tunisia Bold"/>
                  <a:sym typeface="Hacen Tunisia Bold"/>
                  <a:rtl val="true"/>
                </a:rPr>
                <a:t>تخطيط المسارات الذكية: </a:t>
              </a:r>
              <a:r>
                <a:rPr lang="ar-EG" sz="2650">
                  <a:solidFill>
                    <a:srgbClr val="488F94"/>
                  </a:solidFill>
                  <a:latin typeface="Hacen Tunisia"/>
                  <a:ea typeface="Hacen Tunisia"/>
                  <a:cs typeface="Hacen Tunisia"/>
                  <a:sym typeface="Hacen Tunisia"/>
                  <a:rtl val="true"/>
                </a:rPr>
                <a:t>تحليل بيانات المرور لتوفير أفضل الطرق وتقليل الازدحام.</a:t>
              </a:r>
            </a:p>
            <a:p>
              <a:pPr algn="r" rtl="true" marL="572136" indent="-286068" lvl="1">
                <a:lnSpc>
                  <a:spcPts val="3710"/>
                </a:lnSpc>
                <a:buFont typeface="Arial"/>
                <a:buChar char="•"/>
              </a:pPr>
              <a:r>
                <a:rPr lang="ar-EG" sz="2650">
                  <a:solidFill>
                    <a:srgbClr val="31356E"/>
                  </a:solidFill>
                  <a:latin typeface="Hacen Tunisia Bold"/>
                  <a:ea typeface="Hacen Tunisia Bold"/>
                  <a:cs typeface="Hacen Tunisia Bold"/>
                  <a:sym typeface="Hacen Tunisia Bold"/>
                  <a:rtl val="true"/>
                </a:rPr>
                <a:t>تحسين خدمات النقل العام: </a:t>
              </a:r>
              <a:r>
                <a:rPr lang="ar-EG" sz="2650">
                  <a:solidFill>
                    <a:srgbClr val="488F94"/>
                  </a:solidFill>
                  <a:latin typeface="Hacen Tunisia"/>
                  <a:ea typeface="Hacen Tunisia"/>
                  <a:cs typeface="Hacen Tunisia"/>
                  <a:sym typeface="Hacen Tunisia"/>
                  <a:rtl val="true"/>
                </a:rPr>
                <a:t>استخدام الذكاء الاصطناعي لتنسيق الجداول، تحسين دقة المواعيد، وتقليل وقت الانتظار."</a:t>
              </a:r>
            </a:p>
            <a:p>
              <a:pPr algn="r" rtl="true" marL="550547" indent="-275273" lvl="1">
                <a:lnSpc>
                  <a:spcPts val="3570"/>
                </a:lnSpc>
                <a:buFont typeface="Arial"/>
                <a:buChar char="•"/>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Freeform 2" id="2"/>
          <p:cNvSpPr/>
          <p:nvPr/>
        </p:nvSpPr>
        <p:spPr>
          <a:xfrm flipH="false" flipV="false" rot="0">
            <a:off x="12505826" y="5791177"/>
            <a:ext cx="3029040" cy="3029040"/>
          </a:xfrm>
          <a:custGeom>
            <a:avLst/>
            <a:gdLst/>
            <a:ahLst/>
            <a:cxnLst/>
            <a:rect r="r" b="b" t="t" l="l"/>
            <a:pathLst>
              <a:path h="3029040" w="3029040">
                <a:moveTo>
                  <a:pt x="0" y="0"/>
                </a:moveTo>
                <a:lnTo>
                  <a:pt x="3029041" y="0"/>
                </a:lnTo>
                <a:lnTo>
                  <a:pt x="3029041" y="3029040"/>
                </a:lnTo>
                <a:lnTo>
                  <a:pt x="0" y="30290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20971" y="1394747"/>
            <a:ext cx="7079577" cy="3624961"/>
            <a:chOff x="0" y="0"/>
            <a:chExt cx="9439436" cy="4833281"/>
          </a:xfrm>
        </p:grpSpPr>
        <p:sp>
          <p:nvSpPr>
            <p:cNvPr name="TextBox 4" id="4"/>
            <p:cNvSpPr txBox="true"/>
            <p:nvPr/>
          </p:nvSpPr>
          <p:spPr>
            <a:xfrm rot="0">
              <a:off x="0" y="-123825"/>
              <a:ext cx="9439436" cy="2155781"/>
            </a:xfrm>
            <a:prstGeom prst="rect">
              <a:avLst/>
            </a:prstGeom>
          </p:spPr>
          <p:txBody>
            <a:bodyPr anchor="t" rtlCol="false" tIns="0" lIns="0" bIns="0" rIns="0">
              <a:spAutoFit/>
            </a:bodyPr>
            <a:lstStyle/>
            <a:p>
              <a:pPr algn="r" rtl="true">
                <a:lnSpc>
                  <a:spcPts val="12030"/>
                </a:lnSpc>
              </a:pPr>
              <a:r>
                <a:rPr lang="ar-EG" sz="10025">
                  <a:solidFill>
                    <a:srgbClr val="94DDDE"/>
                  </a:solidFill>
                  <a:latin typeface="Hacen Tunisia Bold"/>
                  <a:ea typeface="Hacen Tunisia Bold"/>
                  <a:cs typeface="Hacen Tunisia Bold"/>
                  <a:sym typeface="Hacen Tunisia Bold"/>
                  <a:rtl val="true"/>
                </a:rPr>
                <a:t>الفوائد والفرص</a:t>
              </a:r>
            </a:p>
          </p:txBody>
        </p:sp>
        <p:sp>
          <p:nvSpPr>
            <p:cNvPr name="TextBox 5" id="5"/>
            <p:cNvSpPr txBox="true"/>
            <p:nvPr/>
          </p:nvSpPr>
          <p:spPr>
            <a:xfrm rot="0">
              <a:off x="2114621" y="2717881"/>
              <a:ext cx="7324815" cy="1404200"/>
            </a:xfrm>
            <a:prstGeom prst="rect">
              <a:avLst/>
            </a:prstGeom>
          </p:spPr>
          <p:txBody>
            <a:bodyPr anchor="t" rtlCol="false" tIns="0" lIns="0" bIns="0" rIns="0">
              <a:spAutoFit/>
            </a:bodyPr>
            <a:lstStyle/>
            <a:p>
              <a:pPr algn="r" rtl="true">
                <a:lnSpc>
                  <a:spcPts val="4262"/>
                </a:lnSpc>
              </a:pPr>
              <a:r>
                <a:rPr lang="ar-EG" sz="2899">
                  <a:solidFill>
                    <a:srgbClr val="94DDDE"/>
                  </a:solidFill>
                  <a:latin typeface="Hacen Tunisia Light"/>
                  <a:ea typeface="Hacen Tunisia Light"/>
                  <a:cs typeface="Hacen Tunisia Light"/>
                  <a:sym typeface="Hacen Tunisia Light"/>
                  <a:rtl val="true"/>
                </a:rPr>
                <a:t>كيف يساعد الذكاء الاصطناعي في مختلف المجالات.</a:t>
              </a:r>
            </a:p>
          </p:txBody>
        </p:sp>
      </p:grpSp>
      <p:grpSp>
        <p:nvGrpSpPr>
          <p:cNvPr name="Group 6" id="6"/>
          <p:cNvGrpSpPr/>
          <p:nvPr/>
        </p:nvGrpSpPr>
        <p:grpSpPr>
          <a:xfrm rot="0">
            <a:off x="1429103" y="1264897"/>
            <a:ext cx="7714897" cy="1982405"/>
            <a:chOff x="0" y="0"/>
            <a:chExt cx="10286529" cy="2643207"/>
          </a:xfrm>
        </p:grpSpPr>
        <p:sp>
          <p:nvSpPr>
            <p:cNvPr name="TextBox 7" id="7"/>
            <p:cNvSpPr txBox="true"/>
            <p:nvPr/>
          </p:nvSpPr>
          <p:spPr>
            <a:xfrm rot="0">
              <a:off x="0" y="-95250"/>
              <a:ext cx="10286529" cy="660779"/>
            </a:xfrm>
            <a:prstGeom prst="rect">
              <a:avLst/>
            </a:prstGeom>
          </p:spPr>
          <p:txBody>
            <a:bodyPr anchor="t" rtlCol="false" tIns="0" lIns="0" bIns="0" rIns="0">
              <a:spAutoFit/>
            </a:bodyPr>
            <a:lstStyle/>
            <a:p>
              <a:pPr algn="r" rtl="true">
                <a:lnSpc>
                  <a:spcPts val="3919"/>
                </a:lnSpc>
              </a:pPr>
              <a:r>
                <a:rPr lang="ar-EG" sz="2800">
                  <a:solidFill>
                    <a:srgbClr val="94DDDE"/>
                  </a:solidFill>
                  <a:latin typeface="Hacen Tunisia Bold"/>
                  <a:ea typeface="Hacen Tunisia Bold"/>
                  <a:cs typeface="Hacen Tunisia Bold"/>
                  <a:sym typeface="Hacen Tunisia Bold"/>
                  <a:rtl val="true"/>
                </a:rPr>
                <a:t>زيادة الكفاءة</a:t>
              </a:r>
            </a:p>
          </p:txBody>
        </p:sp>
        <p:sp>
          <p:nvSpPr>
            <p:cNvPr name="TextBox 8" id="8"/>
            <p:cNvSpPr txBox="true"/>
            <p:nvPr/>
          </p:nvSpPr>
          <p:spPr>
            <a:xfrm rot="0">
              <a:off x="0" y="1530599"/>
              <a:ext cx="10286529" cy="1112608"/>
            </a:xfrm>
            <a:prstGeom prst="rect">
              <a:avLst/>
            </a:prstGeom>
          </p:spPr>
          <p:txBody>
            <a:bodyPr anchor="t" rtlCol="false" tIns="0" lIns="0" bIns="0" rIns="0">
              <a:spAutoFit/>
            </a:bodyPr>
            <a:lstStyle/>
            <a:p>
              <a:pPr algn="r" rtl="true">
                <a:lnSpc>
                  <a:spcPts val="3359"/>
                </a:lnSpc>
              </a:pPr>
              <a:r>
                <a:rPr lang="ar-EG" sz="2400">
                  <a:solidFill>
                    <a:srgbClr val="FEFEFE"/>
                  </a:solidFill>
                  <a:latin typeface="Hacen Tunisia Light"/>
                  <a:ea typeface="Hacen Tunisia Light"/>
                  <a:cs typeface="Hacen Tunisia Light"/>
                  <a:sym typeface="Hacen Tunisia Light"/>
                  <a:rtl val="true"/>
                </a:rPr>
                <a:t>يساهم الذكاء الاصطناعي في أتمتة المهام وتحسين الإنتاجية في مختلف المجالات.</a:t>
              </a:r>
            </a:p>
          </p:txBody>
        </p:sp>
      </p:grpSp>
      <p:grpSp>
        <p:nvGrpSpPr>
          <p:cNvPr name="Group 9" id="9"/>
          <p:cNvGrpSpPr/>
          <p:nvPr/>
        </p:nvGrpSpPr>
        <p:grpSpPr>
          <a:xfrm rot="0">
            <a:off x="1429103" y="4323628"/>
            <a:ext cx="7714897" cy="1906205"/>
            <a:chOff x="0" y="0"/>
            <a:chExt cx="10286529" cy="2541607"/>
          </a:xfrm>
        </p:grpSpPr>
        <p:sp>
          <p:nvSpPr>
            <p:cNvPr name="TextBox 10" id="10"/>
            <p:cNvSpPr txBox="true"/>
            <p:nvPr/>
          </p:nvSpPr>
          <p:spPr>
            <a:xfrm rot="0">
              <a:off x="0" y="-95250"/>
              <a:ext cx="10286529" cy="660779"/>
            </a:xfrm>
            <a:prstGeom prst="rect">
              <a:avLst/>
            </a:prstGeom>
          </p:spPr>
          <p:txBody>
            <a:bodyPr anchor="t" rtlCol="false" tIns="0" lIns="0" bIns="0" rIns="0">
              <a:spAutoFit/>
            </a:bodyPr>
            <a:lstStyle/>
            <a:p>
              <a:pPr algn="r" rtl="true">
                <a:lnSpc>
                  <a:spcPts val="3919"/>
                </a:lnSpc>
              </a:pPr>
              <a:r>
                <a:rPr lang="ar-EG" sz="2800">
                  <a:solidFill>
                    <a:srgbClr val="94DDDE"/>
                  </a:solidFill>
                  <a:latin typeface="Hacen Tunisia Bold"/>
                  <a:ea typeface="Hacen Tunisia Bold"/>
                  <a:cs typeface="Hacen Tunisia Bold"/>
                  <a:sym typeface="Hacen Tunisia Bold"/>
                  <a:rtl val="true"/>
                </a:rPr>
                <a:t>حل المشكلات العالمية</a:t>
              </a:r>
            </a:p>
          </p:txBody>
        </p:sp>
        <p:sp>
          <p:nvSpPr>
            <p:cNvPr name="TextBox 11" id="11"/>
            <p:cNvSpPr txBox="true"/>
            <p:nvPr/>
          </p:nvSpPr>
          <p:spPr>
            <a:xfrm rot="0">
              <a:off x="0" y="870199"/>
              <a:ext cx="10286529" cy="1112608"/>
            </a:xfrm>
            <a:prstGeom prst="rect">
              <a:avLst/>
            </a:prstGeom>
          </p:spPr>
          <p:txBody>
            <a:bodyPr anchor="t" rtlCol="false" tIns="0" lIns="0" bIns="0" rIns="0">
              <a:spAutoFit/>
            </a:bodyPr>
            <a:lstStyle/>
            <a:p>
              <a:pPr algn="r" rtl="true">
                <a:lnSpc>
                  <a:spcPts val="3359"/>
                </a:lnSpc>
              </a:pPr>
              <a:r>
                <a:rPr lang="ar-EG" sz="2400">
                  <a:solidFill>
                    <a:srgbClr val="FEFEFE"/>
                  </a:solidFill>
                  <a:latin typeface="Hacen Tunisia Light"/>
                  <a:ea typeface="Hacen Tunisia Light"/>
                  <a:cs typeface="Hacen Tunisia Light"/>
                  <a:sym typeface="Hacen Tunisia Light"/>
                  <a:rtl val="true"/>
                </a:rPr>
                <a:t>يساعد الذكاء الاصطناعي في مكافحة التغير المناخي وتطوير حلول صحية مبتكرة.</a:t>
              </a:r>
            </a:p>
          </p:txBody>
        </p:sp>
      </p:grpSp>
      <p:grpSp>
        <p:nvGrpSpPr>
          <p:cNvPr name="Group 12" id="12"/>
          <p:cNvGrpSpPr/>
          <p:nvPr/>
        </p:nvGrpSpPr>
        <p:grpSpPr>
          <a:xfrm rot="0">
            <a:off x="1429103" y="7305697"/>
            <a:ext cx="7714897" cy="1067972"/>
            <a:chOff x="0" y="0"/>
            <a:chExt cx="10286529" cy="1423963"/>
          </a:xfrm>
        </p:grpSpPr>
        <p:sp>
          <p:nvSpPr>
            <p:cNvPr name="TextBox 13" id="13"/>
            <p:cNvSpPr txBox="true"/>
            <p:nvPr/>
          </p:nvSpPr>
          <p:spPr>
            <a:xfrm rot="0">
              <a:off x="0" y="-95250"/>
              <a:ext cx="10286529" cy="660779"/>
            </a:xfrm>
            <a:prstGeom prst="rect">
              <a:avLst/>
            </a:prstGeom>
          </p:spPr>
          <p:txBody>
            <a:bodyPr anchor="t" rtlCol="false" tIns="0" lIns="0" bIns="0" rIns="0">
              <a:spAutoFit/>
            </a:bodyPr>
            <a:lstStyle/>
            <a:p>
              <a:pPr algn="r" rtl="true">
                <a:lnSpc>
                  <a:spcPts val="3919"/>
                </a:lnSpc>
              </a:pPr>
              <a:r>
                <a:rPr lang="ar-EG" sz="2800">
                  <a:solidFill>
                    <a:srgbClr val="94DDDE"/>
                  </a:solidFill>
                  <a:latin typeface="Hacen Tunisia Bold"/>
                  <a:ea typeface="Hacen Tunisia Bold"/>
                  <a:cs typeface="Hacen Tunisia Bold"/>
                  <a:sym typeface="Hacen Tunisia Bold"/>
                  <a:rtl val="true"/>
                </a:rPr>
                <a:t>تعزيز الابتكار</a:t>
              </a:r>
            </a:p>
          </p:txBody>
        </p:sp>
        <p:sp>
          <p:nvSpPr>
            <p:cNvPr name="TextBox 14" id="14"/>
            <p:cNvSpPr txBox="true"/>
            <p:nvPr/>
          </p:nvSpPr>
          <p:spPr>
            <a:xfrm rot="0">
              <a:off x="0" y="870199"/>
              <a:ext cx="10286529" cy="553764"/>
            </a:xfrm>
            <a:prstGeom prst="rect">
              <a:avLst/>
            </a:prstGeom>
          </p:spPr>
          <p:txBody>
            <a:bodyPr anchor="t" rtlCol="false" tIns="0" lIns="0" bIns="0" rIns="0">
              <a:spAutoFit/>
            </a:bodyPr>
            <a:lstStyle/>
            <a:p>
              <a:pPr algn="r" rtl="true">
                <a:lnSpc>
                  <a:spcPts val="3359"/>
                </a:lnSpc>
              </a:pPr>
              <a:r>
                <a:rPr lang="ar-EG" sz="2400">
                  <a:solidFill>
                    <a:srgbClr val="FEFEFE"/>
                  </a:solidFill>
                  <a:latin typeface="Hacen Tunisia Light"/>
                  <a:ea typeface="Hacen Tunisia Light"/>
                  <a:cs typeface="Hacen Tunisia Light"/>
                  <a:sym typeface="Hacen Tunisia Light"/>
                  <a:rtl val="true"/>
                </a:rPr>
                <a:t>يفتح الذكاء الاصطناعي آفاقًا جديدة للتطور التكنولوجي والاقتصادي.</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3034062" y="5867364"/>
            <a:ext cx="2876667" cy="2876667"/>
          </a:xfrm>
          <a:custGeom>
            <a:avLst/>
            <a:gdLst/>
            <a:ahLst/>
            <a:cxnLst/>
            <a:rect r="r" b="b" t="t" l="l"/>
            <a:pathLst>
              <a:path h="2876667" w="2876667">
                <a:moveTo>
                  <a:pt x="0" y="0"/>
                </a:moveTo>
                <a:lnTo>
                  <a:pt x="2876667" y="0"/>
                </a:lnTo>
                <a:lnTo>
                  <a:pt x="2876667" y="2876666"/>
                </a:lnTo>
                <a:lnTo>
                  <a:pt x="0" y="2876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12629" y="1394747"/>
            <a:ext cx="7079577" cy="3367835"/>
            <a:chOff x="0" y="0"/>
            <a:chExt cx="9439436" cy="4490447"/>
          </a:xfrm>
        </p:grpSpPr>
        <p:sp>
          <p:nvSpPr>
            <p:cNvPr name="TextBox 4" id="4"/>
            <p:cNvSpPr txBox="true"/>
            <p:nvPr/>
          </p:nvSpPr>
          <p:spPr>
            <a:xfrm rot="0">
              <a:off x="0" y="-95250"/>
              <a:ext cx="9439436" cy="1784372"/>
            </a:xfrm>
            <a:prstGeom prst="rect">
              <a:avLst/>
            </a:prstGeom>
          </p:spPr>
          <p:txBody>
            <a:bodyPr anchor="t" rtlCol="false" tIns="0" lIns="0" bIns="0" rIns="0">
              <a:spAutoFit/>
            </a:bodyPr>
            <a:lstStyle/>
            <a:p>
              <a:pPr algn="r" rtl="true">
                <a:lnSpc>
                  <a:spcPts val="9990"/>
                </a:lnSpc>
              </a:pPr>
              <a:r>
                <a:rPr lang="ar-EG" sz="8325">
                  <a:solidFill>
                    <a:srgbClr val="545454"/>
                  </a:solidFill>
                  <a:latin typeface="Hacen Tunisia Bold"/>
                  <a:ea typeface="Hacen Tunisia Bold"/>
                  <a:cs typeface="Hacen Tunisia Bold"/>
                  <a:sym typeface="Hacen Tunisia Bold"/>
                  <a:rtl val="true"/>
                </a:rPr>
                <a:t>التحديات والمخاطر</a:t>
              </a:r>
            </a:p>
          </p:txBody>
        </p:sp>
        <p:sp>
          <p:nvSpPr>
            <p:cNvPr name="TextBox 5" id="5"/>
            <p:cNvSpPr txBox="true"/>
            <p:nvPr/>
          </p:nvSpPr>
          <p:spPr>
            <a:xfrm rot="0">
              <a:off x="2114621" y="2375047"/>
              <a:ext cx="7324815" cy="1404200"/>
            </a:xfrm>
            <a:prstGeom prst="rect">
              <a:avLst/>
            </a:prstGeom>
          </p:spPr>
          <p:txBody>
            <a:bodyPr anchor="t" rtlCol="false" tIns="0" lIns="0" bIns="0" rIns="0">
              <a:spAutoFit/>
            </a:bodyPr>
            <a:lstStyle/>
            <a:p>
              <a:pPr algn="r" rtl="true">
                <a:lnSpc>
                  <a:spcPts val="4262"/>
                </a:lnSpc>
              </a:pPr>
              <a:r>
                <a:rPr lang="ar-EG" sz="2899">
                  <a:solidFill>
                    <a:srgbClr val="545454"/>
                  </a:solidFill>
                  <a:latin typeface="Hacen Tunisia Light"/>
                  <a:ea typeface="Hacen Tunisia Light"/>
                  <a:cs typeface="Hacen Tunisia Light"/>
                  <a:sym typeface="Hacen Tunisia Light"/>
                  <a:rtl val="true"/>
                </a:rPr>
                <a:t>التحديات والمخاطر التي تثير القلق مع هذا التطور المتسارع.</a:t>
              </a:r>
            </a:p>
          </p:txBody>
        </p:sp>
      </p:grpSp>
      <p:grpSp>
        <p:nvGrpSpPr>
          <p:cNvPr name="Group 6" id="6"/>
          <p:cNvGrpSpPr/>
          <p:nvPr/>
        </p:nvGrpSpPr>
        <p:grpSpPr>
          <a:xfrm rot="0">
            <a:off x="1429103" y="1264897"/>
            <a:ext cx="7714897" cy="1563272"/>
            <a:chOff x="0" y="0"/>
            <a:chExt cx="10286529" cy="2084363"/>
          </a:xfrm>
        </p:grpSpPr>
        <p:sp>
          <p:nvSpPr>
            <p:cNvPr name="TextBox 7" id="7"/>
            <p:cNvSpPr txBox="true"/>
            <p:nvPr/>
          </p:nvSpPr>
          <p:spPr>
            <a:xfrm rot="0">
              <a:off x="0" y="-95250"/>
              <a:ext cx="10286529" cy="660779"/>
            </a:xfrm>
            <a:prstGeom prst="rect">
              <a:avLst/>
            </a:prstGeom>
          </p:spPr>
          <p:txBody>
            <a:bodyPr anchor="t" rtlCol="false" tIns="0" lIns="0" bIns="0" rIns="0">
              <a:spAutoFit/>
            </a:bodyPr>
            <a:lstStyle/>
            <a:p>
              <a:pPr algn="r" rtl="true">
                <a:lnSpc>
                  <a:spcPts val="3919"/>
                </a:lnSpc>
              </a:pPr>
              <a:r>
                <a:rPr lang="ar-EG" sz="2800">
                  <a:solidFill>
                    <a:srgbClr val="545454"/>
                  </a:solidFill>
                  <a:latin typeface="Hacen Tunisia Bold"/>
                  <a:ea typeface="Hacen Tunisia Bold"/>
                  <a:cs typeface="Hacen Tunisia Bold"/>
                  <a:sym typeface="Hacen Tunisia Bold"/>
                  <a:rtl val="true"/>
                </a:rPr>
                <a:t>الخصوصية</a:t>
              </a:r>
            </a:p>
          </p:txBody>
        </p:sp>
        <p:sp>
          <p:nvSpPr>
            <p:cNvPr name="TextBox 8" id="8"/>
            <p:cNvSpPr txBox="true"/>
            <p:nvPr/>
          </p:nvSpPr>
          <p:spPr>
            <a:xfrm rot="0">
              <a:off x="0" y="1530599"/>
              <a:ext cx="10286529" cy="553764"/>
            </a:xfrm>
            <a:prstGeom prst="rect">
              <a:avLst/>
            </a:prstGeom>
          </p:spPr>
          <p:txBody>
            <a:bodyPr anchor="t" rtlCol="false" tIns="0" lIns="0" bIns="0" rIns="0">
              <a:spAutoFit/>
            </a:bodyPr>
            <a:lstStyle/>
            <a:p>
              <a:pPr algn="r" rtl="true">
                <a:lnSpc>
                  <a:spcPts val="3359"/>
                </a:lnSpc>
              </a:pPr>
              <a:r>
                <a:rPr lang="ar-EG" sz="2400">
                  <a:solidFill>
                    <a:srgbClr val="336A65"/>
                  </a:solidFill>
                  <a:latin typeface="Hacen Tunisia Light"/>
                  <a:ea typeface="Hacen Tunisia Light"/>
                  <a:cs typeface="Hacen Tunisia Light"/>
                  <a:sym typeface="Hacen Tunisia Light"/>
                  <a:rtl val="true"/>
                </a:rPr>
                <a:t>تثير تقنيات الذكاء الاصطناعي مخاوف حول جمع البيانات واستخدامها.</a:t>
              </a:r>
            </a:p>
          </p:txBody>
        </p:sp>
      </p:grpSp>
      <p:grpSp>
        <p:nvGrpSpPr>
          <p:cNvPr name="Group 9" id="9"/>
          <p:cNvGrpSpPr/>
          <p:nvPr/>
        </p:nvGrpSpPr>
        <p:grpSpPr>
          <a:xfrm rot="0">
            <a:off x="1429103" y="4323628"/>
            <a:ext cx="7714897" cy="1487072"/>
            <a:chOff x="0" y="0"/>
            <a:chExt cx="10286529" cy="1982763"/>
          </a:xfrm>
        </p:grpSpPr>
        <p:sp>
          <p:nvSpPr>
            <p:cNvPr name="TextBox 10" id="10"/>
            <p:cNvSpPr txBox="true"/>
            <p:nvPr/>
          </p:nvSpPr>
          <p:spPr>
            <a:xfrm rot="0">
              <a:off x="0" y="-95250"/>
              <a:ext cx="10286529" cy="660779"/>
            </a:xfrm>
            <a:prstGeom prst="rect">
              <a:avLst/>
            </a:prstGeom>
          </p:spPr>
          <p:txBody>
            <a:bodyPr anchor="t" rtlCol="false" tIns="0" lIns="0" bIns="0" rIns="0">
              <a:spAutoFit/>
            </a:bodyPr>
            <a:lstStyle/>
            <a:p>
              <a:pPr algn="r" rtl="true">
                <a:lnSpc>
                  <a:spcPts val="3919"/>
                </a:lnSpc>
              </a:pPr>
              <a:r>
                <a:rPr lang="ar-EG" sz="2800">
                  <a:solidFill>
                    <a:srgbClr val="545454"/>
                  </a:solidFill>
                  <a:latin typeface="Hacen Tunisia Bold"/>
                  <a:ea typeface="Hacen Tunisia Bold"/>
                  <a:cs typeface="Hacen Tunisia Bold"/>
                  <a:sym typeface="Hacen Tunisia Bold"/>
                  <a:rtl val="true"/>
                </a:rPr>
                <a:t>التحيز الخواريزمي</a:t>
              </a:r>
            </a:p>
          </p:txBody>
        </p:sp>
        <p:sp>
          <p:nvSpPr>
            <p:cNvPr name="TextBox 11" id="11"/>
            <p:cNvSpPr txBox="true"/>
            <p:nvPr/>
          </p:nvSpPr>
          <p:spPr>
            <a:xfrm rot="0">
              <a:off x="0" y="870199"/>
              <a:ext cx="10286529" cy="553764"/>
            </a:xfrm>
            <a:prstGeom prst="rect">
              <a:avLst/>
            </a:prstGeom>
          </p:spPr>
          <p:txBody>
            <a:bodyPr anchor="t" rtlCol="false" tIns="0" lIns="0" bIns="0" rIns="0">
              <a:spAutoFit/>
            </a:bodyPr>
            <a:lstStyle/>
            <a:p>
              <a:pPr algn="r" rtl="true">
                <a:lnSpc>
                  <a:spcPts val="3359"/>
                </a:lnSpc>
              </a:pPr>
              <a:r>
                <a:rPr lang="ar-EG" sz="2400">
                  <a:solidFill>
                    <a:srgbClr val="336A65"/>
                  </a:solidFill>
                  <a:latin typeface="Hacen Tunisia Light"/>
                  <a:ea typeface="Hacen Tunisia Light"/>
                  <a:cs typeface="Hacen Tunisia Light"/>
                  <a:sym typeface="Hacen Tunisia Light"/>
                  <a:rtl val="true"/>
                </a:rPr>
                <a:t>يمكن للذكاء الاصطناعي أن يعزز التحيز إذا لم تتم برمجته بعناية."</a:t>
              </a:r>
            </a:p>
          </p:txBody>
        </p:sp>
      </p:grpSp>
      <p:grpSp>
        <p:nvGrpSpPr>
          <p:cNvPr name="Group 12" id="12"/>
          <p:cNvGrpSpPr/>
          <p:nvPr/>
        </p:nvGrpSpPr>
        <p:grpSpPr>
          <a:xfrm rot="0">
            <a:off x="1429103" y="7305697"/>
            <a:ext cx="7714897" cy="1487105"/>
            <a:chOff x="0" y="0"/>
            <a:chExt cx="10286529" cy="1982807"/>
          </a:xfrm>
        </p:grpSpPr>
        <p:sp>
          <p:nvSpPr>
            <p:cNvPr name="TextBox 13" id="13"/>
            <p:cNvSpPr txBox="true"/>
            <p:nvPr/>
          </p:nvSpPr>
          <p:spPr>
            <a:xfrm rot="0">
              <a:off x="0" y="-95250"/>
              <a:ext cx="10286529" cy="660779"/>
            </a:xfrm>
            <a:prstGeom prst="rect">
              <a:avLst/>
            </a:prstGeom>
          </p:spPr>
          <p:txBody>
            <a:bodyPr anchor="t" rtlCol="false" tIns="0" lIns="0" bIns="0" rIns="0">
              <a:spAutoFit/>
            </a:bodyPr>
            <a:lstStyle/>
            <a:p>
              <a:pPr algn="r" rtl="true">
                <a:lnSpc>
                  <a:spcPts val="3919"/>
                </a:lnSpc>
              </a:pPr>
              <a:r>
                <a:rPr lang="ar-EG" sz="2800">
                  <a:solidFill>
                    <a:srgbClr val="545454"/>
                  </a:solidFill>
                  <a:latin typeface="Hacen Tunisia Bold"/>
                  <a:ea typeface="Hacen Tunisia Bold"/>
                  <a:cs typeface="Hacen Tunisia Bold"/>
                  <a:sym typeface="Hacen Tunisia Bold"/>
                  <a:rtl val="true"/>
                </a:rPr>
                <a:t>التأثير على الوظائف</a:t>
              </a:r>
            </a:p>
          </p:txBody>
        </p:sp>
        <p:sp>
          <p:nvSpPr>
            <p:cNvPr name="TextBox 14" id="14"/>
            <p:cNvSpPr txBox="true"/>
            <p:nvPr/>
          </p:nvSpPr>
          <p:spPr>
            <a:xfrm rot="0">
              <a:off x="0" y="870199"/>
              <a:ext cx="10286529" cy="1112608"/>
            </a:xfrm>
            <a:prstGeom prst="rect">
              <a:avLst/>
            </a:prstGeom>
          </p:spPr>
          <p:txBody>
            <a:bodyPr anchor="t" rtlCol="false" tIns="0" lIns="0" bIns="0" rIns="0">
              <a:spAutoFit/>
            </a:bodyPr>
            <a:lstStyle/>
            <a:p>
              <a:pPr algn="r" rtl="true">
                <a:lnSpc>
                  <a:spcPts val="3359"/>
                </a:lnSpc>
              </a:pPr>
              <a:r>
                <a:rPr lang="ar-EG" sz="2400">
                  <a:solidFill>
                    <a:srgbClr val="336A65"/>
                  </a:solidFill>
                  <a:latin typeface="Hacen Tunisia Light"/>
                  <a:ea typeface="Hacen Tunisia Light"/>
                  <a:cs typeface="Hacen Tunisia Light"/>
                  <a:sym typeface="Hacen Tunisia Light"/>
                  <a:rtl val="true"/>
                </a:rPr>
                <a:t>"قد يؤدي الذكاء الاصطناعي إلى فقدان بعض الوظائف نتيجة للأتمتة."</a:t>
              </a:r>
            </a:p>
            <a:p>
              <a:pPr algn="r" rtl="true">
                <a:lnSpc>
                  <a:spcPts val="3359"/>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true" flipV="false" rot="0">
            <a:off x="12946489" y="1107504"/>
            <a:ext cx="3489749" cy="2861594"/>
          </a:xfrm>
          <a:custGeom>
            <a:avLst/>
            <a:gdLst/>
            <a:ahLst/>
            <a:cxnLst/>
            <a:rect r="r" b="b" t="t" l="l"/>
            <a:pathLst>
              <a:path h="2861594" w="3489749">
                <a:moveTo>
                  <a:pt x="3489749" y="0"/>
                </a:moveTo>
                <a:lnTo>
                  <a:pt x="0" y="0"/>
                </a:lnTo>
                <a:lnTo>
                  <a:pt x="0" y="2861593"/>
                </a:lnTo>
                <a:lnTo>
                  <a:pt x="3489749" y="2861593"/>
                </a:lnTo>
                <a:lnTo>
                  <a:pt x="348974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178554" y="4342477"/>
            <a:ext cx="4618653" cy="4114800"/>
          </a:xfrm>
          <a:custGeom>
            <a:avLst/>
            <a:gdLst/>
            <a:ahLst/>
            <a:cxnLst/>
            <a:rect r="r" b="b" t="t" l="l"/>
            <a:pathLst>
              <a:path h="4114800" w="4618653">
                <a:moveTo>
                  <a:pt x="4618653" y="0"/>
                </a:moveTo>
                <a:lnTo>
                  <a:pt x="0" y="0"/>
                </a:lnTo>
                <a:lnTo>
                  <a:pt x="0" y="4114800"/>
                </a:lnTo>
                <a:lnTo>
                  <a:pt x="4618653" y="4114800"/>
                </a:lnTo>
                <a:lnTo>
                  <a:pt x="46186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93045" y="1005564"/>
            <a:ext cx="9421378" cy="8096836"/>
            <a:chOff x="0" y="0"/>
            <a:chExt cx="12561837" cy="10795781"/>
          </a:xfrm>
        </p:grpSpPr>
        <p:sp>
          <p:nvSpPr>
            <p:cNvPr name="TextBox 5" id="5"/>
            <p:cNvSpPr txBox="true"/>
            <p:nvPr/>
          </p:nvSpPr>
          <p:spPr>
            <a:xfrm rot="0">
              <a:off x="180873" y="2535516"/>
              <a:ext cx="12380964" cy="7998645"/>
            </a:xfrm>
            <a:prstGeom prst="rect">
              <a:avLst/>
            </a:prstGeom>
          </p:spPr>
          <p:txBody>
            <a:bodyPr anchor="t" rtlCol="false" tIns="0" lIns="0" bIns="0" rIns="0">
              <a:spAutoFit/>
            </a:bodyPr>
            <a:lstStyle/>
            <a:p>
              <a:pPr algn="r" rtl="true" marL="739458" indent="-369729" lvl="1">
                <a:lnSpc>
                  <a:spcPts val="4795"/>
                </a:lnSpc>
                <a:buFont typeface="Arial"/>
                <a:buChar char="•"/>
              </a:pPr>
              <a:r>
                <a:rPr lang="ar-EG" sz="3425">
                  <a:solidFill>
                    <a:srgbClr val="2B4B82"/>
                  </a:solidFill>
                  <a:latin typeface="Hacen Tunisia Light"/>
                  <a:ea typeface="Hacen Tunisia Light"/>
                  <a:cs typeface="Hacen Tunisia Light"/>
                  <a:sym typeface="Hacen Tunisia Light"/>
                  <a:rtl val="true"/>
                </a:rPr>
                <a:t>تخيل أن الذكاء الاصطناعي سيصبح جزء من يومك، من تنظيم مواعيدك إلى تقديم حلول مبتكرة لمشكلاتك.</a:t>
              </a:r>
            </a:p>
            <a:p>
              <a:pPr algn="r" rtl="true" marL="739458" indent="-369729" lvl="1">
                <a:lnSpc>
                  <a:spcPts val="4795"/>
                </a:lnSpc>
                <a:buFont typeface="Arial"/>
                <a:buChar char="•"/>
              </a:pPr>
              <a:r>
                <a:rPr lang="ar-EG" sz="3425">
                  <a:solidFill>
                    <a:srgbClr val="2B4B82"/>
                  </a:solidFill>
                  <a:latin typeface="Hacen Tunisia Light"/>
                  <a:ea typeface="Hacen Tunisia Light"/>
                  <a:cs typeface="Hacen Tunisia Light"/>
                  <a:sym typeface="Hacen Tunisia Light"/>
                  <a:rtl val="true"/>
                </a:rPr>
                <a:t>قريبًا، ستعتمد المدن على أنظمة ذكية لتنظيم المرور وتوفير طاقة مستدامة.</a:t>
              </a:r>
            </a:p>
            <a:p>
              <a:pPr algn="r" rtl="true" marL="739458" indent="-369729" lvl="1">
                <a:lnSpc>
                  <a:spcPts val="4795"/>
                </a:lnSpc>
                <a:buFont typeface="Arial"/>
                <a:buChar char="•"/>
              </a:pPr>
              <a:r>
                <a:rPr lang="ar-EG" sz="3425">
                  <a:solidFill>
                    <a:srgbClr val="2B4B82"/>
                  </a:solidFill>
                  <a:latin typeface="Hacen Tunisia Light"/>
                  <a:ea typeface="Hacen Tunisia Light"/>
                  <a:cs typeface="Hacen Tunisia Light"/>
                  <a:sym typeface="Hacen Tunisia Light"/>
                  <a:rtl val="true"/>
                </a:rPr>
                <a:t>ستشهد المستشفيات ثورة تقنية، حيث ستساعد أنظمة </a:t>
              </a:r>
              <a:r>
                <a:rPr lang="en-US" sz="3425">
                  <a:solidFill>
                    <a:srgbClr val="2B4B82"/>
                  </a:solidFill>
                  <a:latin typeface="Hacen Tunisia Light"/>
                  <a:ea typeface="Hacen Tunisia Light"/>
                  <a:cs typeface="Hacen Tunisia Light"/>
                  <a:sym typeface="Hacen Tunisia Light"/>
                </a:rPr>
                <a:t>AI</a:t>
              </a:r>
              <a:r>
                <a:rPr lang="ar-EG" sz="3425">
                  <a:solidFill>
                    <a:srgbClr val="2B4B82"/>
                  </a:solidFill>
                  <a:latin typeface="Hacen Tunisia Light"/>
                  <a:ea typeface="Hacen Tunisia Light"/>
                  <a:cs typeface="Hacen Tunisia Light"/>
                  <a:sym typeface="Hacen Tunisia Light"/>
                  <a:rtl val="true"/>
                </a:rPr>
                <a:t> الأطباء في التشخيص الدقيق والعلاج الفوري.</a:t>
              </a:r>
            </a:p>
            <a:p>
              <a:pPr algn="r" rtl="true" marL="739458" indent="-369729" lvl="1">
                <a:lnSpc>
                  <a:spcPts val="4795"/>
                </a:lnSpc>
                <a:buFont typeface="Arial"/>
                <a:buChar char="•"/>
              </a:pPr>
              <a:r>
                <a:rPr lang="ar-EG" sz="3425">
                  <a:solidFill>
                    <a:srgbClr val="2B4B82"/>
                  </a:solidFill>
                  <a:latin typeface="Hacen Tunisia Light"/>
                  <a:ea typeface="Hacen Tunisia Light"/>
                  <a:cs typeface="Hacen Tunisia Light"/>
                  <a:sym typeface="Hacen Tunisia Light"/>
                  <a:rtl val="true"/>
                </a:rPr>
                <a:t>الصناعات ستتحول إلى مصانع ذكية تعمل بكفاءة دون تدخل بشري كبير.</a:t>
              </a:r>
            </a:p>
            <a:p>
              <a:pPr algn="r" rtl="true" marL="739457" indent="-369729" lvl="1">
                <a:lnSpc>
                  <a:spcPts val="4794"/>
                </a:lnSpc>
                <a:buFont typeface="Arial"/>
                <a:buChar char="•"/>
              </a:pPr>
              <a:r>
                <a:rPr lang="ar-EG" sz="3424">
                  <a:solidFill>
                    <a:srgbClr val="2B4B82"/>
                  </a:solidFill>
                  <a:latin typeface="Hacen Tunisia Light"/>
                  <a:ea typeface="Hacen Tunisia Light"/>
                  <a:cs typeface="Hacen Tunisia Light"/>
                  <a:sym typeface="Hacen Tunisia Light"/>
                  <a:rtl val="true"/>
                </a:rPr>
                <a:t>حتى في التعليم، سيصبح لكل طالب مساعد افتراضي يُخصص المحتوى التعليمي بناءً على احتياجاته.</a:t>
              </a:r>
            </a:p>
          </p:txBody>
        </p:sp>
        <p:sp>
          <p:nvSpPr>
            <p:cNvPr name="TextBox 6" id="6"/>
            <p:cNvSpPr txBox="true"/>
            <p:nvPr/>
          </p:nvSpPr>
          <p:spPr>
            <a:xfrm rot="0">
              <a:off x="0" y="-152400"/>
              <a:ext cx="12380964" cy="1120118"/>
            </a:xfrm>
            <a:prstGeom prst="rect">
              <a:avLst/>
            </a:prstGeom>
          </p:spPr>
          <p:txBody>
            <a:bodyPr anchor="t" rtlCol="false" tIns="0" lIns="0" bIns="0" rIns="0">
              <a:spAutoFit/>
            </a:bodyPr>
            <a:lstStyle/>
            <a:p>
              <a:pPr algn="r" rtl="true">
                <a:lnSpc>
                  <a:spcPts val="6719"/>
                </a:lnSpc>
              </a:pPr>
              <a:r>
                <a:rPr lang="ar-EG" sz="4800">
                  <a:solidFill>
                    <a:srgbClr val="2B4B82"/>
                  </a:solidFill>
                  <a:latin typeface="Hacen Tunisia Bold"/>
                  <a:ea typeface="Hacen Tunisia Bold"/>
                  <a:cs typeface="Hacen Tunisia Bold"/>
                  <a:sym typeface="Hacen Tunisia Bold"/>
                  <a:rtl val="true"/>
                </a:rPr>
                <a:t>مستقبل الذكاء الاصطناعي</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true" flipV="false" rot="0">
            <a:off x="9720737" y="0"/>
            <a:ext cx="10287000" cy="10287000"/>
          </a:xfrm>
          <a:custGeom>
            <a:avLst/>
            <a:gdLst/>
            <a:ahLst/>
            <a:cxnLst/>
            <a:rect r="r" b="b" t="t" l="l"/>
            <a:pathLst>
              <a:path h="10287000" w="10287000">
                <a:moveTo>
                  <a:pt x="10287000" y="0"/>
                </a:moveTo>
                <a:lnTo>
                  <a:pt x="0" y="0"/>
                </a:lnTo>
                <a:lnTo>
                  <a:pt x="0" y="10287000"/>
                </a:lnTo>
                <a:lnTo>
                  <a:pt x="10287000" y="10287000"/>
                </a:lnTo>
                <a:lnTo>
                  <a:pt x="10287000" y="0"/>
                </a:lnTo>
                <a:close/>
              </a:path>
            </a:pathLst>
          </a:custGeom>
          <a:blipFill>
            <a:blip r:embed="rId2"/>
            <a:stretch>
              <a:fillRect l="0" t="0" r="0" b="0"/>
            </a:stretch>
          </a:blipFill>
        </p:spPr>
      </p:sp>
      <p:sp>
        <p:nvSpPr>
          <p:cNvPr name="TextBox 3" id="3"/>
          <p:cNvSpPr txBox="true"/>
          <p:nvPr/>
        </p:nvSpPr>
        <p:spPr>
          <a:xfrm rot="0">
            <a:off x="1028700" y="4755256"/>
            <a:ext cx="8662804" cy="3577620"/>
          </a:xfrm>
          <a:prstGeom prst="rect">
            <a:avLst/>
          </a:prstGeom>
        </p:spPr>
        <p:txBody>
          <a:bodyPr anchor="t" rtlCol="false" tIns="0" lIns="0" bIns="0" rIns="0">
            <a:spAutoFit/>
          </a:bodyPr>
          <a:lstStyle/>
          <a:p>
            <a:pPr algn="r" rtl="true" marL="844086" indent="-422043" lvl="1">
              <a:lnSpc>
                <a:spcPts val="4691"/>
              </a:lnSpc>
              <a:buFont typeface="Arial"/>
              <a:buChar char="•"/>
            </a:pPr>
            <a:r>
              <a:rPr lang="ar-EG" sz="3909">
                <a:solidFill>
                  <a:srgbClr val="2B4B82"/>
                </a:solidFill>
                <a:latin typeface="Hacen Tunisia"/>
                <a:ea typeface="Hacen Tunisia"/>
                <a:cs typeface="Hacen Tunisia"/>
                <a:sym typeface="Hacen Tunisia"/>
                <a:rtl val="true"/>
              </a:rPr>
              <a:t>المساعدات الصوتية (مثل </a:t>
            </a:r>
            <a:r>
              <a:rPr lang="en-US" sz="3909">
                <a:solidFill>
                  <a:srgbClr val="2B4B82"/>
                </a:solidFill>
                <a:latin typeface="Hacen Tunisia"/>
                <a:ea typeface="Hacen Tunisia"/>
                <a:cs typeface="Hacen Tunisia"/>
                <a:sym typeface="Hacen Tunisia"/>
              </a:rPr>
              <a:t>Siri</a:t>
            </a:r>
            <a:r>
              <a:rPr lang="ar-EG" sz="3909">
                <a:solidFill>
                  <a:srgbClr val="2B4B82"/>
                </a:solidFill>
                <a:latin typeface="Hacen Tunisia"/>
                <a:ea typeface="Hacen Tunisia"/>
                <a:cs typeface="Hacen Tunisia"/>
                <a:sym typeface="Hacen Tunisia"/>
                <a:rtl val="true"/>
              </a:rPr>
              <a:t> و</a:t>
            </a:r>
            <a:r>
              <a:rPr lang="en-US" sz="3909">
                <a:solidFill>
                  <a:srgbClr val="2B4B82"/>
                </a:solidFill>
                <a:latin typeface="Hacen Tunisia"/>
                <a:ea typeface="Hacen Tunisia"/>
                <a:cs typeface="Hacen Tunisia"/>
                <a:sym typeface="Hacen Tunisia"/>
              </a:rPr>
              <a:t>Alexa</a:t>
            </a:r>
            <a:r>
              <a:rPr lang="ar-EG" sz="3909">
                <a:solidFill>
                  <a:srgbClr val="2B4B82"/>
                </a:solidFill>
                <a:latin typeface="Hacen Tunisia"/>
                <a:ea typeface="Hacen Tunisia"/>
                <a:cs typeface="Hacen Tunisia"/>
                <a:sym typeface="Hacen Tunisia"/>
                <a:rtl val="true"/>
              </a:rPr>
              <a:t>).</a:t>
            </a:r>
          </a:p>
          <a:p>
            <a:pPr algn="r" rtl="true" marL="844086" indent="-422043" lvl="1">
              <a:lnSpc>
                <a:spcPts val="4691"/>
              </a:lnSpc>
              <a:buFont typeface="Arial"/>
              <a:buChar char="•"/>
            </a:pPr>
            <a:r>
              <a:rPr lang="ar-EG" sz="3909">
                <a:solidFill>
                  <a:srgbClr val="2B4B82"/>
                </a:solidFill>
                <a:latin typeface="Hacen Tunisia"/>
                <a:ea typeface="Hacen Tunisia"/>
                <a:cs typeface="Hacen Tunisia"/>
                <a:sym typeface="Hacen Tunisia"/>
                <a:rtl val="true"/>
              </a:rPr>
              <a:t>أنظمة التوصيات (مثل </a:t>
            </a:r>
            <a:r>
              <a:rPr lang="en-US" sz="3909">
                <a:solidFill>
                  <a:srgbClr val="2B4B82"/>
                </a:solidFill>
                <a:latin typeface="Hacen Tunisia"/>
                <a:ea typeface="Hacen Tunisia"/>
                <a:cs typeface="Hacen Tunisia"/>
                <a:sym typeface="Hacen Tunisia"/>
              </a:rPr>
              <a:t>Youtube</a:t>
            </a:r>
            <a:r>
              <a:rPr lang="ar-EG" sz="3909">
                <a:solidFill>
                  <a:srgbClr val="2B4B82"/>
                </a:solidFill>
                <a:latin typeface="Hacen Tunisia"/>
                <a:ea typeface="Hacen Tunisia"/>
                <a:cs typeface="Hacen Tunisia"/>
                <a:sym typeface="Hacen Tunisia"/>
                <a:rtl val="true"/>
              </a:rPr>
              <a:t> و</a:t>
            </a:r>
            <a:r>
              <a:rPr lang="en-US" sz="3909">
                <a:solidFill>
                  <a:srgbClr val="2B4B82"/>
                </a:solidFill>
                <a:latin typeface="Hacen Tunisia"/>
                <a:ea typeface="Hacen Tunisia"/>
                <a:cs typeface="Hacen Tunisia"/>
                <a:sym typeface="Hacen Tunisia"/>
              </a:rPr>
              <a:t>Amazon</a:t>
            </a:r>
            <a:r>
              <a:rPr lang="ar-EG" sz="3909">
                <a:solidFill>
                  <a:srgbClr val="2B4B82"/>
                </a:solidFill>
                <a:latin typeface="Hacen Tunisia"/>
                <a:ea typeface="Hacen Tunisia"/>
                <a:cs typeface="Hacen Tunisia"/>
                <a:sym typeface="Hacen Tunisia"/>
                <a:rtl val="true"/>
              </a:rPr>
              <a:t>).</a:t>
            </a:r>
          </a:p>
          <a:p>
            <a:pPr algn="r" rtl="true" marL="844086" indent="-422043" lvl="1">
              <a:lnSpc>
                <a:spcPts val="4691"/>
              </a:lnSpc>
              <a:buFont typeface="Arial"/>
              <a:buChar char="•"/>
            </a:pPr>
            <a:r>
              <a:rPr lang="ar-EG" sz="3909">
                <a:solidFill>
                  <a:srgbClr val="2B4B82"/>
                </a:solidFill>
                <a:latin typeface="Hacen Tunisia"/>
                <a:ea typeface="Hacen Tunisia"/>
                <a:cs typeface="Hacen Tunisia"/>
                <a:sym typeface="Hacen Tunisia"/>
                <a:rtl val="true"/>
              </a:rPr>
              <a:t>تطبيقات خرائط النقل.</a:t>
            </a:r>
          </a:p>
          <a:p>
            <a:pPr algn="r" rtl="true" marL="844086" indent="-422043" lvl="1">
              <a:lnSpc>
                <a:spcPts val="4691"/>
              </a:lnSpc>
              <a:buFont typeface="Arial"/>
              <a:buChar char="•"/>
            </a:pPr>
            <a:r>
              <a:rPr lang="ar-EG" sz="3909">
                <a:solidFill>
                  <a:srgbClr val="2B4B82"/>
                </a:solidFill>
                <a:latin typeface="Hacen Tunisia"/>
                <a:ea typeface="Hacen Tunisia"/>
                <a:cs typeface="Hacen Tunisia"/>
                <a:sym typeface="Hacen Tunisia"/>
                <a:rtl val="true"/>
              </a:rPr>
              <a:t>الدخول في نقاش حي مع تطبيقاته مثل الوضع الصوتي المتقدم في </a:t>
            </a:r>
            <a:r>
              <a:rPr lang="en-US" sz="3909">
                <a:solidFill>
                  <a:srgbClr val="2B4B82"/>
                </a:solidFill>
                <a:latin typeface="Hacen Tunisia"/>
                <a:ea typeface="Hacen Tunisia"/>
                <a:cs typeface="Hacen Tunisia"/>
                <a:sym typeface="Hacen Tunisia"/>
              </a:rPr>
              <a:t>ChaGPT</a:t>
            </a:r>
            <a:r>
              <a:rPr lang="ar-EG" sz="3909">
                <a:solidFill>
                  <a:srgbClr val="2B4B82"/>
                </a:solidFill>
                <a:latin typeface="Hacen Tunisia"/>
                <a:ea typeface="Hacen Tunisia"/>
                <a:cs typeface="Hacen Tunisia"/>
                <a:sym typeface="Hacen Tunisia"/>
                <a:rtl val="true"/>
              </a:rPr>
              <a:t>.</a:t>
            </a:r>
          </a:p>
          <a:p>
            <a:pPr algn="r" rtl="true">
              <a:lnSpc>
                <a:spcPts val="4691"/>
              </a:lnSpc>
            </a:pPr>
          </a:p>
        </p:txBody>
      </p:sp>
      <p:sp>
        <p:nvSpPr>
          <p:cNvPr name="TextBox 4" id="4"/>
          <p:cNvSpPr txBox="true"/>
          <p:nvPr/>
        </p:nvSpPr>
        <p:spPr>
          <a:xfrm rot="0">
            <a:off x="572099" y="1235002"/>
            <a:ext cx="8662804" cy="2233322"/>
          </a:xfrm>
          <a:prstGeom prst="rect">
            <a:avLst/>
          </a:prstGeom>
        </p:spPr>
        <p:txBody>
          <a:bodyPr anchor="t" rtlCol="false" tIns="0" lIns="0" bIns="0" rIns="0">
            <a:spAutoFit/>
          </a:bodyPr>
          <a:lstStyle/>
          <a:p>
            <a:pPr algn="r" rtl="true">
              <a:lnSpc>
                <a:spcPts val="8732"/>
              </a:lnSpc>
              <a:spcBef>
                <a:spcPct val="0"/>
              </a:spcBef>
            </a:pPr>
            <a:r>
              <a:rPr lang="ar-EG" sz="6237">
                <a:solidFill>
                  <a:srgbClr val="2B4B82"/>
                </a:solidFill>
                <a:latin typeface="Hacen Tunisia Bold"/>
                <a:ea typeface="Hacen Tunisia Bold"/>
                <a:cs typeface="Hacen Tunisia Bold"/>
                <a:sym typeface="Hacen Tunisia Bold"/>
                <a:rtl val="true"/>
              </a:rPr>
              <a:t>أمثلة على الذكاء الاصطناعي في حياتنا اليومية</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6246129" y="1943267"/>
            <a:ext cx="10578305" cy="5953224"/>
          </a:xfrm>
          <a:prstGeom prst="rect">
            <a:avLst/>
          </a:prstGeom>
        </p:spPr>
        <p:txBody>
          <a:bodyPr anchor="t" rtlCol="false" tIns="0" lIns="0" bIns="0" rIns="0">
            <a:spAutoFit/>
          </a:bodyPr>
          <a:lstStyle/>
          <a:p>
            <a:pPr algn="r" rtl="true">
              <a:lnSpc>
                <a:spcPts val="7739"/>
              </a:lnSpc>
            </a:pPr>
            <a:r>
              <a:rPr lang="ar-EG" sz="6450">
                <a:solidFill>
                  <a:srgbClr val="F7B4A7"/>
                </a:solidFill>
                <a:latin typeface="Hacen Tunisia"/>
                <a:ea typeface="Hacen Tunisia"/>
                <a:cs typeface="Hacen Tunisia"/>
                <a:sym typeface="Hacen Tunisia"/>
                <a:rtl val="true"/>
              </a:rPr>
              <a:t>الذكاء الاصطناعي ليس رفاهية، بل أداة أساسية لإعادة تشكيل حياتنا اليومية، فهو يمنحنا القدرة على الابتكار، تحسين الكفاءة، وحل المشكلات المعقدة بطرق لم تكن ممكنة من قبل.</a:t>
            </a:r>
          </a:p>
        </p:txBody>
      </p:sp>
      <p:sp>
        <p:nvSpPr>
          <p:cNvPr name="Freeform 3" id="3"/>
          <p:cNvSpPr/>
          <p:nvPr/>
        </p:nvSpPr>
        <p:spPr>
          <a:xfrm flipH="true" flipV="false" rot="0">
            <a:off x="1623553" y="1710976"/>
            <a:ext cx="3662625" cy="5642699"/>
          </a:xfrm>
          <a:custGeom>
            <a:avLst/>
            <a:gdLst/>
            <a:ahLst/>
            <a:cxnLst/>
            <a:rect r="r" b="b" t="t" l="l"/>
            <a:pathLst>
              <a:path h="5642699" w="3662625">
                <a:moveTo>
                  <a:pt x="3662625" y="0"/>
                </a:moveTo>
                <a:lnTo>
                  <a:pt x="0" y="0"/>
                </a:lnTo>
                <a:lnTo>
                  <a:pt x="0" y="5642699"/>
                </a:lnTo>
                <a:lnTo>
                  <a:pt x="3662625" y="5642699"/>
                </a:lnTo>
                <a:lnTo>
                  <a:pt x="366262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726714" y="4116633"/>
            <a:ext cx="9319119" cy="2776408"/>
          </a:xfrm>
          <a:prstGeom prst="rect">
            <a:avLst/>
          </a:prstGeom>
        </p:spPr>
        <p:txBody>
          <a:bodyPr anchor="t" rtlCol="false" tIns="0" lIns="0" bIns="0" rIns="0">
            <a:spAutoFit/>
          </a:bodyPr>
          <a:lstStyle/>
          <a:p>
            <a:pPr algn="r" rtl="true">
              <a:lnSpc>
                <a:spcPts val="7057"/>
              </a:lnSpc>
            </a:pPr>
            <a:r>
              <a:rPr lang="ar-EG" sz="6475">
                <a:solidFill>
                  <a:srgbClr val="94DDDE"/>
                </a:solidFill>
                <a:latin typeface="Hacen Tunisia Bold"/>
                <a:ea typeface="Hacen Tunisia Bold"/>
                <a:cs typeface="Hacen Tunisia Bold"/>
                <a:sym typeface="Hacen Tunisia Bold"/>
                <a:rtl val="true"/>
              </a:rPr>
              <a:t>"الذكاء الاصطناعي هو المستقبل، وأفضل استثمار اليوم هو توظيفه لبناء الغد."</a:t>
            </a:r>
          </a:p>
        </p:txBody>
      </p:sp>
      <p:sp>
        <p:nvSpPr>
          <p:cNvPr name="Freeform 3" id="3"/>
          <p:cNvSpPr/>
          <p:nvPr/>
        </p:nvSpPr>
        <p:spPr>
          <a:xfrm flipH="true" flipV="false" rot="0">
            <a:off x="11031495" y="1441513"/>
            <a:ext cx="2645731" cy="1625922"/>
          </a:xfrm>
          <a:custGeom>
            <a:avLst/>
            <a:gdLst/>
            <a:ahLst/>
            <a:cxnLst/>
            <a:rect r="r" b="b" t="t" l="l"/>
            <a:pathLst>
              <a:path h="1625922" w="2645731">
                <a:moveTo>
                  <a:pt x="2645731" y="0"/>
                </a:moveTo>
                <a:lnTo>
                  <a:pt x="0" y="0"/>
                </a:lnTo>
                <a:lnTo>
                  <a:pt x="0" y="1625922"/>
                </a:lnTo>
                <a:lnTo>
                  <a:pt x="2645731" y="1625922"/>
                </a:lnTo>
                <a:lnTo>
                  <a:pt x="26457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15408687" y="5316566"/>
            <a:ext cx="5758626" cy="4114800"/>
          </a:xfrm>
          <a:custGeom>
            <a:avLst/>
            <a:gdLst/>
            <a:ahLst/>
            <a:cxnLst/>
            <a:rect r="r" b="b" t="t" l="l"/>
            <a:pathLst>
              <a:path h="4114800" w="5758626">
                <a:moveTo>
                  <a:pt x="5758626" y="0"/>
                </a:moveTo>
                <a:lnTo>
                  <a:pt x="0" y="0"/>
                </a:lnTo>
                <a:lnTo>
                  <a:pt x="0" y="4114800"/>
                </a:lnTo>
                <a:lnTo>
                  <a:pt x="5758626" y="4114800"/>
                </a:lnTo>
                <a:lnTo>
                  <a:pt x="575862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0456066" y="-1788377"/>
            <a:ext cx="1491622" cy="3229890"/>
          </a:xfrm>
          <a:custGeom>
            <a:avLst/>
            <a:gdLst/>
            <a:ahLst/>
            <a:cxnLst/>
            <a:rect r="r" b="b" t="t" l="l"/>
            <a:pathLst>
              <a:path h="3229890" w="1491622">
                <a:moveTo>
                  <a:pt x="1491622" y="0"/>
                </a:moveTo>
                <a:lnTo>
                  <a:pt x="0" y="0"/>
                </a:lnTo>
                <a:lnTo>
                  <a:pt x="0" y="3229890"/>
                </a:lnTo>
                <a:lnTo>
                  <a:pt x="1491622" y="3229890"/>
                </a:lnTo>
                <a:lnTo>
                  <a:pt x="149162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0">
            <a:off x="6297488" y="-1536821"/>
            <a:ext cx="3748344" cy="3073642"/>
          </a:xfrm>
          <a:custGeom>
            <a:avLst/>
            <a:gdLst/>
            <a:ahLst/>
            <a:cxnLst/>
            <a:rect r="r" b="b" t="t" l="l"/>
            <a:pathLst>
              <a:path h="3073642" w="3748344">
                <a:moveTo>
                  <a:pt x="3748345" y="0"/>
                </a:moveTo>
                <a:lnTo>
                  <a:pt x="0" y="0"/>
                </a:lnTo>
                <a:lnTo>
                  <a:pt x="0" y="3073642"/>
                </a:lnTo>
                <a:lnTo>
                  <a:pt x="3748345" y="3073642"/>
                </a:lnTo>
                <a:lnTo>
                  <a:pt x="374834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14536770" y="-2441088"/>
            <a:ext cx="4317873" cy="5892879"/>
          </a:xfrm>
          <a:custGeom>
            <a:avLst/>
            <a:gdLst/>
            <a:ahLst/>
            <a:cxnLst/>
            <a:rect r="r" b="b" t="t" l="l"/>
            <a:pathLst>
              <a:path h="5892879" w="4317873">
                <a:moveTo>
                  <a:pt x="4317873" y="0"/>
                </a:moveTo>
                <a:lnTo>
                  <a:pt x="0" y="0"/>
                </a:lnTo>
                <a:lnTo>
                  <a:pt x="0" y="5892879"/>
                </a:lnTo>
                <a:lnTo>
                  <a:pt x="4317873" y="5892879"/>
                </a:lnTo>
                <a:lnTo>
                  <a:pt x="431787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1947688" y="3067435"/>
            <a:ext cx="4597438" cy="2842053"/>
          </a:xfrm>
          <a:custGeom>
            <a:avLst/>
            <a:gdLst/>
            <a:ahLst/>
            <a:cxnLst/>
            <a:rect r="r" b="b" t="t" l="l"/>
            <a:pathLst>
              <a:path h="2842053" w="4597438">
                <a:moveTo>
                  <a:pt x="0" y="0"/>
                </a:moveTo>
                <a:lnTo>
                  <a:pt x="4597438" y="0"/>
                </a:lnTo>
                <a:lnTo>
                  <a:pt x="4597438" y="2842053"/>
                </a:lnTo>
                <a:lnTo>
                  <a:pt x="0" y="284205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grpSp>
        <p:nvGrpSpPr>
          <p:cNvPr name="Group 2" id="2"/>
          <p:cNvGrpSpPr/>
          <p:nvPr/>
        </p:nvGrpSpPr>
        <p:grpSpPr>
          <a:xfrm rot="0">
            <a:off x="8756733" y="1953463"/>
            <a:ext cx="8064013" cy="7143466"/>
            <a:chOff x="0" y="0"/>
            <a:chExt cx="10752017" cy="9524622"/>
          </a:xfrm>
        </p:grpSpPr>
        <p:sp>
          <p:nvSpPr>
            <p:cNvPr name="TextBox 3" id="3"/>
            <p:cNvSpPr txBox="true"/>
            <p:nvPr/>
          </p:nvSpPr>
          <p:spPr>
            <a:xfrm rot="0">
              <a:off x="0" y="123825"/>
              <a:ext cx="10752017" cy="1665003"/>
            </a:xfrm>
            <a:prstGeom prst="rect">
              <a:avLst/>
            </a:prstGeom>
          </p:spPr>
          <p:txBody>
            <a:bodyPr anchor="t" rtlCol="false" tIns="0" lIns="0" bIns="0" rIns="0">
              <a:spAutoFit/>
            </a:bodyPr>
            <a:lstStyle/>
            <a:p>
              <a:pPr algn="r" rtl="true">
                <a:lnSpc>
                  <a:spcPts val="8292"/>
                </a:lnSpc>
              </a:pPr>
              <a:r>
                <a:rPr lang="ar-EG" sz="8821">
                  <a:solidFill>
                    <a:srgbClr val="2B4B82"/>
                  </a:solidFill>
                  <a:latin typeface="Hacen Tunisia"/>
                  <a:ea typeface="Hacen Tunisia"/>
                  <a:cs typeface="Hacen Tunisia"/>
                  <a:sym typeface="Hacen Tunisia"/>
                  <a:rtl val="true"/>
                </a:rPr>
                <a:t>الخاتمة</a:t>
              </a:r>
            </a:p>
          </p:txBody>
        </p:sp>
        <p:sp>
          <p:nvSpPr>
            <p:cNvPr name="TextBox 4" id="4"/>
            <p:cNvSpPr txBox="true"/>
            <p:nvPr/>
          </p:nvSpPr>
          <p:spPr>
            <a:xfrm rot="0">
              <a:off x="0" y="3190630"/>
              <a:ext cx="10752017" cy="5971268"/>
            </a:xfrm>
            <a:prstGeom prst="rect">
              <a:avLst/>
            </a:prstGeom>
          </p:spPr>
          <p:txBody>
            <a:bodyPr anchor="t" rtlCol="false" tIns="0" lIns="0" bIns="0" rIns="0">
              <a:spAutoFit/>
            </a:bodyPr>
            <a:lstStyle/>
            <a:p>
              <a:pPr algn="r" rtl="true">
                <a:lnSpc>
                  <a:spcPts val="5094"/>
                </a:lnSpc>
              </a:pPr>
              <a:r>
                <a:rPr lang="ar-EG" sz="3639">
                  <a:solidFill>
                    <a:srgbClr val="2B4B82"/>
                  </a:solidFill>
                  <a:latin typeface="Hacen Tunisia Light"/>
                  <a:ea typeface="Hacen Tunisia Light"/>
                  <a:cs typeface="Hacen Tunisia Light"/>
                  <a:sym typeface="Hacen Tunisia Light"/>
                  <a:rtl val="true"/>
                </a:rPr>
                <a:t>الذكاء الاصطناعي يمثل ثورة تقنية تفتح آفاقًا جديدة لتحسين حياتنا اليومية في جميع المجالات. ومع ذلك، فإن نجاحه يعتمد على استخدامه بحكمة ومسؤولية لضمان تحقيق الفائدة للجميع. دعونا نستفيد من إمكاناته مع مراعاة القيم الإنسانية والأخلاقيات في كل خطوة نحو المستقبل.</a:t>
              </a:r>
            </a:p>
          </p:txBody>
        </p:sp>
      </p:grpSp>
      <p:sp>
        <p:nvSpPr>
          <p:cNvPr name="Freeform 5" id="5"/>
          <p:cNvSpPr/>
          <p:nvPr/>
        </p:nvSpPr>
        <p:spPr>
          <a:xfrm flipH="true" flipV="false" rot="0">
            <a:off x="1022538" y="3018272"/>
            <a:ext cx="5579528" cy="3489741"/>
          </a:xfrm>
          <a:custGeom>
            <a:avLst/>
            <a:gdLst/>
            <a:ahLst/>
            <a:cxnLst/>
            <a:rect r="r" b="b" t="t" l="l"/>
            <a:pathLst>
              <a:path h="3489741" w="5579528">
                <a:moveTo>
                  <a:pt x="5579528" y="0"/>
                </a:moveTo>
                <a:lnTo>
                  <a:pt x="0" y="0"/>
                </a:lnTo>
                <a:lnTo>
                  <a:pt x="0" y="3489742"/>
                </a:lnTo>
                <a:lnTo>
                  <a:pt x="5579528" y="3489742"/>
                </a:lnTo>
                <a:lnTo>
                  <a:pt x="55795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4759760" y="8253124"/>
            <a:ext cx="3684611" cy="2304557"/>
          </a:xfrm>
          <a:custGeom>
            <a:avLst/>
            <a:gdLst/>
            <a:ahLst/>
            <a:cxnLst/>
            <a:rect r="r" b="b" t="t" l="l"/>
            <a:pathLst>
              <a:path h="2304557" w="3684611">
                <a:moveTo>
                  <a:pt x="3684612" y="0"/>
                </a:moveTo>
                <a:lnTo>
                  <a:pt x="0" y="0"/>
                </a:lnTo>
                <a:lnTo>
                  <a:pt x="0" y="2304557"/>
                </a:lnTo>
                <a:lnTo>
                  <a:pt x="3684612" y="2304557"/>
                </a:lnTo>
                <a:lnTo>
                  <a:pt x="368461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022538" y="7483497"/>
            <a:ext cx="2461016" cy="1539253"/>
          </a:xfrm>
          <a:custGeom>
            <a:avLst/>
            <a:gdLst/>
            <a:ahLst/>
            <a:cxnLst/>
            <a:rect r="r" b="b" t="t" l="l"/>
            <a:pathLst>
              <a:path h="1539253" w="2461016">
                <a:moveTo>
                  <a:pt x="2461016" y="0"/>
                </a:moveTo>
                <a:lnTo>
                  <a:pt x="0" y="0"/>
                </a:lnTo>
                <a:lnTo>
                  <a:pt x="0" y="1539253"/>
                </a:lnTo>
                <a:lnTo>
                  <a:pt x="2461016" y="1539253"/>
                </a:lnTo>
                <a:lnTo>
                  <a:pt x="246101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1678204" y="712171"/>
            <a:ext cx="2498753" cy="1562856"/>
          </a:xfrm>
          <a:custGeom>
            <a:avLst/>
            <a:gdLst/>
            <a:ahLst/>
            <a:cxnLst/>
            <a:rect r="r" b="b" t="t" l="l"/>
            <a:pathLst>
              <a:path h="1562856" w="2498753">
                <a:moveTo>
                  <a:pt x="2498753" y="0"/>
                </a:moveTo>
                <a:lnTo>
                  <a:pt x="0" y="0"/>
                </a:lnTo>
                <a:lnTo>
                  <a:pt x="0" y="1562857"/>
                </a:lnTo>
                <a:lnTo>
                  <a:pt x="2498753" y="1562857"/>
                </a:lnTo>
                <a:lnTo>
                  <a:pt x="249875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grpSp>
        <p:nvGrpSpPr>
          <p:cNvPr name="Group 2" id="2"/>
          <p:cNvGrpSpPr/>
          <p:nvPr/>
        </p:nvGrpSpPr>
        <p:grpSpPr>
          <a:xfrm rot="0">
            <a:off x="393263" y="1684366"/>
            <a:ext cx="9405439" cy="7024123"/>
            <a:chOff x="0" y="0"/>
            <a:chExt cx="12540586" cy="9365498"/>
          </a:xfrm>
        </p:grpSpPr>
        <p:sp>
          <p:nvSpPr>
            <p:cNvPr name="TextBox 3" id="3"/>
            <p:cNvSpPr txBox="true"/>
            <p:nvPr/>
          </p:nvSpPr>
          <p:spPr>
            <a:xfrm rot="0">
              <a:off x="4653403" y="-85725"/>
              <a:ext cx="7359937" cy="1508081"/>
            </a:xfrm>
            <a:prstGeom prst="rect">
              <a:avLst/>
            </a:prstGeom>
          </p:spPr>
          <p:txBody>
            <a:bodyPr anchor="t" rtlCol="false" tIns="0" lIns="0" bIns="0" rIns="0">
              <a:spAutoFit/>
            </a:bodyPr>
            <a:lstStyle/>
            <a:p>
              <a:pPr algn="r" rtl="true">
                <a:lnSpc>
                  <a:spcPts val="8400"/>
                </a:lnSpc>
              </a:pPr>
              <a:r>
                <a:rPr lang="ar-EG" sz="7000">
                  <a:solidFill>
                    <a:srgbClr val="F7B4A7"/>
                  </a:solidFill>
                  <a:latin typeface="Hacen Tunisia Bold"/>
                  <a:ea typeface="Hacen Tunisia Bold"/>
                  <a:cs typeface="Hacen Tunisia Bold"/>
                  <a:sym typeface="Hacen Tunisia Bold"/>
                  <a:rtl val="true"/>
                </a:rPr>
                <a:t>جدول المحتويات</a:t>
              </a:r>
            </a:p>
          </p:txBody>
        </p:sp>
        <p:sp>
          <p:nvSpPr>
            <p:cNvPr name="TextBox 4" id="4"/>
            <p:cNvSpPr txBox="true"/>
            <p:nvPr/>
          </p:nvSpPr>
          <p:spPr>
            <a:xfrm rot="0">
              <a:off x="3762463" y="2044775"/>
              <a:ext cx="8250877" cy="1541013"/>
            </a:xfrm>
            <a:prstGeom prst="rect">
              <a:avLst/>
            </a:prstGeom>
          </p:spPr>
          <p:txBody>
            <a:bodyPr anchor="t" rtlCol="false" tIns="0" lIns="0" bIns="0" rIns="0">
              <a:spAutoFit/>
            </a:bodyPr>
            <a:lstStyle/>
            <a:p>
              <a:pPr algn="r" rtl="true">
                <a:lnSpc>
                  <a:spcPts val="4784"/>
                </a:lnSpc>
              </a:pPr>
              <a:r>
                <a:rPr lang="ar-EG" sz="2899">
                  <a:solidFill>
                    <a:srgbClr val="94DDDE"/>
                  </a:solidFill>
                  <a:latin typeface="Hacen Tunisia Light"/>
                  <a:ea typeface="Hacen Tunisia Light"/>
                  <a:cs typeface="Hacen Tunisia Light"/>
                  <a:sym typeface="Hacen Tunisia Light"/>
                  <a:rtl val="true"/>
                </a:rPr>
                <a:t>الموضوعات الرئيسية المشمولة في هذا العرض التقديمي</a:t>
              </a:r>
            </a:p>
          </p:txBody>
        </p:sp>
        <p:sp>
          <p:nvSpPr>
            <p:cNvPr name="TextBox 5" id="5"/>
            <p:cNvSpPr txBox="true"/>
            <p:nvPr/>
          </p:nvSpPr>
          <p:spPr>
            <a:xfrm rot="0">
              <a:off x="0" y="4300852"/>
              <a:ext cx="12540586" cy="4970666"/>
            </a:xfrm>
            <a:prstGeom prst="rect">
              <a:avLst/>
            </a:prstGeom>
          </p:spPr>
          <p:txBody>
            <a:bodyPr anchor="t" rtlCol="false" tIns="0" lIns="0" bIns="0" rIns="0">
              <a:spAutoFit/>
            </a:bodyPr>
            <a:lstStyle/>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تعريف الذكاء الاصطناعي</a:t>
              </a:r>
            </a:p>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تطوره عبر التاريخ</a:t>
              </a:r>
            </a:p>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تطبيقاته المختلفة</a:t>
              </a:r>
            </a:p>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الفوائد والفرص</a:t>
              </a:r>
            </a:p>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التحديات والمخاطر</a:t>
              </a:r>
            </a:p>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مستقبل الذكاء الاصطناعي</a:t>
              </a:r>
            </a:p>
            <a:p>
              <a:pPr algn="just" rtl="true" marL="658496" indent="-329248" lvl="1">
                <a:lnSpc>
                  <a:spcPts val="4270"/>
                </a:lnSpc>
                <a:buFont typeface="Arial"/>
                <a:buChar char="•"/>
              </a:pPr>
              <a:r>
                <a:rPr lang="ar-EG" sz="3050">
                  <a:solidFill>
                    <a:srgbClr val="94DDDE"/>
                  </a:solidFill>
                  <a:latin typeface="Hacen Tunisia Light"/>
                  <a:ea typeface="Hacen Tunisia Light"/>
                  <a:cs typeface="Hacen Tunisia Light"/>
                  <a:sym typeface="Hacen Tunisia Light"/>
                  <a:rtl val="true"/>
                </a:rPr>
                <a:t>خاتمة</a:t>
              </a:r>
            </a:p>
          </p:txBody>
        </p:sp>
      </p:grpSp>
      <p:sp>
        <p:nvSpPr>
          <p:cNvPr name="Freeform 6" id="6"/>
          <p:cNvSpPr/>
          <p:nvPr/>
        </p:nvSpPr>
        <p:spPr>
          <a:xfrm flipH="true" flipV="false" rot="0">
            <a:off x="13103696" y="1684366"/>
            <a:ext cx="3874545" cy="5122596"/>
          </a:xfrm>
          <a:custGeom>
            <a:avLst/>
            <a:gdLst/>
            <a:ahLst/>
            <a:cxnLst/>
            <a:rect r="r" b="b" t="t" l="l"/>
            <a:pathLst>
              <a:path h="5122596" w="3874545">
                <a:moveTo>
                  <a:pt x="3874546" y="0"/>
                </a:moveTo>
                <a:lnTo>
                  <a:pt x="0" y="0"/>
                </a:lnTo>
                <a:lnTo>
                  <a:pt x="0" y="5122596"/>
                </a:lnTo>
                <a:lnTo>
                  <a:pt x="3874546" y="5122596"/>
                </a:lnTo>
                <a:lnTo>
                  <a:pt x="387454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2032479" y="2475095"/>
            <a:ext cx="3874545" cy="5122596"/>
          </a:xfrm>
          <a:custGeom>
            <a:avLst/>
            <a:gdLst/>
            <a:ahLst/>
            <a:cxnLst/>
            <a:rect r="r" b="b" t="t" l="l"/>
            <a:pathLst>
              <a:path h="5122596" w="3874545">
                <a:moveTo>
                  <a:pt x="3874545" y="0"/>
                </a:moveTo>
                <a:lnTo>
                  <a:pt x="0" y="0"/>
                </a:lnTo>
                <a:lnTo>
                  <a:pt x="0" y="5122595"/>
                </a:lnTo>
                <a:lnTo>
                  <a:pt x="3874545" y="5122595"/>
                </a:lnTo>
                <a:lnTo>
                  <a:pt x="387454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10917723" y="3214319"/>
            <a:ext cx="3874545" cy="5122596"/>
          </a:xfrm>
          <a:custGeom>
            <a:avLst/>
            <a:gdLst/>
            <a:ahLst/>
            <a:cxnLst/>
            <a:rect r="r" b="b" t="t" l="l"/>
            <a:pathLst>
              <a:path h="5122596" w="3874545">
                <a:moveTo>
                  <a:pt x="3874545" y="0"/>
                </a:moveTo>
                <a:lnTo>
                  <a:pt x="0" y="0"/>
                </a:lnTo>
                <a:lnTo>
                  <a:pt x="0" y="5122596"/>
                </a:lnTo>
                <a:lnTo>
                  <a:pt x="3874545" y="5122596"/>
                </a:lnTo>
                <a:lnTo>
                  <a:pt x="387454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true" flipV="false" rot="0">
            <a:off x="1658349" y="3086100"/>
            <a:ext cx="5131837" cy="4114800"/>
          </a:xfrm>
          <a:custGeom>
            <a:avLst/>
            <a:gdLst/>
            <a:ahLst/>
            <a:cxnLst/>
            <a:rect r="r" b="b" t="t" l="l"/>
            <a:pathLst>
              <a:path h="4114800" w="5131837">
                <a:moveTo>
                  <a:pt x="5131837" y="0"/>
                </a:moveTo>
                <a:lnTo>
                  <a:pt x="0" y="0"/>
                </a:lnTo>
                <a:lnTo>
                  <a:pt x="0" y="4114800"/>
                </a:lnTo>
                <a:lnTo>
                  <a:pt x="5131837" y="4114800"/>
                </a:lnTo>
                <a:lnTo>
                  <a:pt x="5131837"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91070" y="2339293"/>
            <a:ext cx="9768230" cy="5551466"/>
            <a:chOff x="0" y="0"/>
            <a:chExt cx="13024306" cy="7401955"/>
          </a:xfrm>
        </p:grpSpPr>
        <p:sp>
          <p:nvSpPr>
            <p:cNvPr name="TextBox 4" id="4"/>
            <p:cNvSpPr txBox="true"/>
            <p:nvPr/>
          </p:nvSpPr>
          <p:spPr>
            <a:xfrm rot="0">
              <a:off x="0" y="581025"/>
              <a:ext cx="13024306" cy="1362075"/>
            </a:xfrm>
            <a:prstGeom prst="rect">
              <a:avLst/>
            </a:prstGeom>
          </p:spPr>
          <p:txBody>
            <a:bodyPr anchor="t" rtlCol="false" tIns="0" lIns="0" bIns="0" rIns="0">
              <a:spAutoFit/>
            </a:bodyPr>
            <a:lstStyle/>
            <a:p>
              <a:pPr algn="r" rtl="true">
                <a:lnSpc>
                  <a:spcPts val="7680"/>
                </a:lnSpc>
              </a:pPr>
              <a:r>
                <a:rPr lang="ar-EG" sz="6400">
                  <a:solidFill>
                    <a:srgbClr val="31356E"/>
                  </a:solidFill>
                  <a:latin typeface="Hacen Tunisia"/>
                  <a:ea typeface="Hacen Tunisia"/>
                  <a:cs typeface="Hacen Tunisia"/>
                  <a:sym typeface="Hacen Tunisia"/>
                  <a:rtl val="true"/>
                </a:rPr>
                <a:t>ما هو الذكاء الاصطناعي؟</a:t>
              </a:r>
            </a:p>
          </p:txBody>
        </p:sp>
        <p:sp>
          <p:nvSpPr>
            <p:cNvPr name="TextBox 5" id="5"/>
            <p:cNvSpPr txBox="true"/>
            <p:nvPr/>
          </p:nvSpPr>
          <p:spPr>
            <a:xfrm rot="0">
              <a:off x="545756" y="3509405"/>
              <a:ext cx="12478551" cy="3867150"/>
            </a:xfrm>
            <a:prstGeom prst="rect">
              <a:avLst/>
            </a:prstGeom>
          </p:spPr>
          <p:txBody>
            <a:bodyPr anchor="t" rtlCol="false" tIns="0" lIns="0" bIns="0" rIns="0">
              <a:spAutoFit/>
            </a:bodyPr>
            <a:lstStyle/>
            <a:p>
              <a:pPr algn="r" rtl="true">
                <a:lnSpc>
                  <a:spcPts val="4560"/>
                </a:lnSpc>
              </a:pPr>
              <a:r>
                <a:rPr lang="ar-EG" sz="3800">
                  <a:solidFill>
                    <a:srgbClr val="2B4B82"/>
                  </a:solidFill>
                  <a:latin typeface="Hacen Tunisia Light"/>
                  <a:ea typeface="Hacen Tunisia Light"/>
                  <a:cs typeface="Hacen Tunisia Light"/>
                  <a:sym typeface="Hacen Tunisia Light"/>
                  <a:rtl val="true"/>
                </a:rPr>
                <a:t>الذكاء الاصطناعي هو التقنية التي تعيد تشكيل حياتنا اليومية، بدءًا من تسهيل الأعمال إلى ابتكار حلول للمشكلات العالمية. في هذا العرض، سنتعرف على نشأته، تطبيقاته المتنوعة، وأبرز التوجهات المستقبلية التي ستشكل ملامح عالمنا.</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10920078" y="0"/>
            <a:ext cx="8033234" cy="10287000"/>
          </a:xfrm>
          <a:custGeom>
            <a:avLst/>
            <a:gdLst/>
            <a:ahLst/>
            <a:cxnLst/>
            <a:rect r="r" b="b" t="t" l="l"/>
            <a:pathLst>
              <a:path h="10287000" w="8033234">
                <a:moveTo>
                  <a:pt x="0" y="0"/>
                </a:moveTo>
                <a:lnTo>
                  <a:pt x="8033234" y="0"/>
                </a:lnTo>
                <a:lnTo>
                  <a:pt x="8033234" y="10287000"/>
                </a:lnTo>
                <a:lnTo>
                  <a:pt x="0" y="10287000"/>
                </a:lnTo>
                <a:lnTo>
                  <a:pt x="0" y="0"/>
                </a:lnTo>
                <a:close/>
              </a:path>
            </a:pathLst>
          </a:custGeom>
          <a:blipFill>
            <a:blip r:embed="rId2"/>
            <a:stretch>
              <a:fillRect l="-14027" t="0" r="-14027" b="0"/>
            </a:stretch>
          </a:blipFill>
        </p:spPr>
      </p:sp>
      <p:grpSp>
        <p:nvGrpSpPr>
          <p:cNvPr name="Group 3" id="3"/>
          <p:cNvGrpSpPr/>
          <p:nvPr/>
        </p:nvGrpSpPr>
        <p:grpSpPr>
          <a:xfrm rot="0">
            <a:off x="1028700" y="571954"/>
            <a:ext cx="9162237" cy="9514567"/>
            <a:chOff x="0" y="0"/>
            <a:chExt cx="12216316" cy="12686090"/>
          </a:xfrm>
        </p:grpSpPr>
        <p:sp>
          <p:nvSpPr>
            <p:cNvPr name="TextBox 4" id="4"/>
            <p:cNvSpPr txBox="true"/>
            <p:nvPr/>
          </p:nvSpPr>
          <p:spPr>
            <a:xfrm rot="0">
              <a:off x="0" y="-66675"/>
              <a:ext cx="12216316" cy="1362075"/>
            </a:xfrm>
            <a:prstGeom prst="rect">
              <a:avLst/>
            </a:prstGeom>
          </p:spPr>
          <p:txBody>
            <a:bodyPr anchor="t" rtlCol="false" tIns="0" lIns="0" bIns="0" rIns="0">
              <a:spAutoFit/>
            </a:bodyPr>
            <a:lstStyle/>
            <a:p>
              <a:pPr algn="r" rtl="true">
                <a:lnSpc>
                  <a:spcPts val="7680"/>
                </a:lnSpc>
              </a:pPr>
              <a:r>
                <a:rPr lang="ar-EG" sz="6400">
                  <a:solidFill>
                    <a:srgbClr val="2B4B82"/>
                  </a:solidFill>
                  <a:latin typeface="Hacen Tunisia Bold"/>
                  <a:ea typeface="Hacen Tunisia Bold"/>
                  <a:cs typeface="Hacen Tunisia Bold"/>
                  <a:sym typeface="Hacen Tunisia Bold"/>
                  <a:rtl val="true"/>
                </a:rPr>
                <a:t>نشأة الذكاء الاصطناعي</a:t>
              </a:r>
            </a:p>
          </p:txBody>
        </p:sp>
        <p:sp>
          <p:nvSpPr>
            <p:cNvPr name="TextBox 5" id="5"/>
            <p:cNvSpPr txBox="true"/>
            <p:nvPr/>
          </p:nvSpPr>
          <p:spPr>
            <a:xfrm rot="0">
              <a:off x="0" y="1968471"/>
              <a:ext cx="12216316" cy="8397663"/>
            </a:xfrm>
            <a:prstGeom prst="rect">
              <a:avLst/>
            </a:prstGeom>
          </p:spPr>
          <p:txBody>
            <a:bodyPr anchor="t" rtlCol="false" tIns="0" lIns="0" bIns="0" rIns="0">
              <a:spAutoFit/>
            </a:bodyPr>
            <a:lstStyle/>
            <a:p>
              <a:pPr algn="r" rtl="true">
                <a:lnSpc>
                  <a:spcPts val="7261"/>
                </a:lnSpc>
              </a:pPr>
              <a:r>
                <a:rPr lang="ar-EG" sz="3925">
                  <a:solidFill>
                    <a:srgbClr val="2B4B82"/>
                  </a:solidFill>
                  <a:latin typeface="Hacen Tunisia Light"/>
                  <a:ea typeface="Hacen Tunisia Light"/>
                  <a:cs typeface="Hacen Tunisia Light"/>
                  <a:sym typeface="Hacen Tunisia Light"/>
                  <a:rtl val="true"/>
                </a:rPr>
                <a:t>بدأت فكرة الذكاء الاصطناعي في خمسينيات القرن الماضي، حيث طرح العلماء تساؤلات حول إمكانية محاكاة ذكاء البشر باستخدام الحواسيب. شهدت البدايات تطورات بطيئة، مع أولى المحاولات لإنشاء برامج قادرة على حل الألغاز وفهم اللغة. في عام </a:t>
              </a:r>
              <a:r>
                <a:rPr lang="en-US" sz="3925">
                  <a:solidFill>
                    <a:srgbClr val="2B4B82"/>
                  </a:solidFill>
                  <a:latin typeface="Hacen Tunisia Light"/>
                  <a:ea typeface="Hacen Tunisia Light"/>
                  <a:cs typeface="Hacen Tunisia Light"/>
                  <a:sym typeface="Hacen Tunisia Light"/>
                </a:rPr>
                <a:t>1956</a:t>
              </a:r>
              <a:r>
                <a:rPr lang="ar-EG" sz="3925">
                  <a:solidFill>
                    <a:srgbClr val="2B4B82"/>
                  </a:solidFill>
                  <a:latin typeface="Hacen Tunisia Light"/>
                  <a:ea typeface="Hacen Tunisia Light"/>
                  <a:cs typeface="Hacen Tunisia Light"/>
                  <a:sym typeface="Hacen Tunisia Light"/>
                  <a:rtl val="true"/>
                </a:rPr>
                <a:t>، عُقد مؤتمر دارتموث، الذي يُعتبر الانطلاقة الرسمية لهذا المجال الواعد</a:t>
              </a:r>
            </a:p>
          </p:txBody>
        </p:sp>
        <p:sp>
          <p:nvSpPr>
            <p:cNvPr name="TextBox 6" id="6"/>
            <p:cNvSpPr txBox="true"/>
            <p:nvPr/>
          </p:nvSpPr>
          <p:spPr>
            <a:xfrm rot="0">
              <a:off x="0" y="11739261"/>
              <a:ext cx="12216316" cy="629329"/>
            </a:xfrm>
            <a:prstGeom prst="rect">
              <a:avLst/>
            </a:prstGeom>
          </p:spPr>
          <p:txBody>
            <a:bodyPr anchor="t" rtlCol="false" tIns="0" lIns="0" bIns="0" rIns="0">
              <a:spAutoFit/>
            </a:bodyPr>
            <a:lstStyle/>
            <a:p>
              <a:pPr algn="r" rtl="true">
                <a:lnSpc>
                  <a:spcPts val="3780"/>
                </a:lnSpc>
              </a:pP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TextBox 2" id="2"/>
          <p:cNvSpPr txBox="true"/>
          <p:nvPr/>
        </p:nvSpPr>
        <p:spPr>
          <a:xfrm rot="0">
            <a:off x="1123950" y="962025"/>
            <a:ext cx="16135350" cy="1038225"/>
          </a:xfrm>
          <a:prstGeom prst="rect">
            <a:avLst/>
          </a:prstGeom>
        </p:spPr>
        <p:txBody>
          <a:bodyPr anchor="t" rtlCol="false" tIns="0" lIns="0" bIns="0" rIns="0">
            <a:spAutoFit/>
          </a:bodyPr>
          <a:lstStyle/>
          <a:p>
            <a:pPr algn="ctr" rtl="true">
              <a:lnSpc>
                <a:spcPts val="7680"/>
              </a:lnSpc>
            </a:pPr>
            <a:r>
              <a:rPr lang="ar-EG" sz="6400">
                <a:solidFill>
                  <a:srgbClr val="2B4B82"/>
                </a:solidFill>
                <a:latin typeface="Hacen Tunisia Bold"/>
                <a:ea typeface="Hacen Tunisia Bold"/>
                <a:cs typeface="Hacen Tunisia Bold"/>
                <a:sym typeface="Hacen Tunisia Bold"/>
                <a:rtl val="true"/>
              </a:rPr>
              <a:t>أهم محطات التطور في الذكاء الاصطناعي</a:t>
            </a:r>
          </a:p>
        </p:txBody>
      </p:sp>
      <p:grpSp>
        <p:nvGrpSpPr>
          <p:cNvPr name="Group 3" id="3"/>
          <p:cNvGrpSpPr/>
          <p:nvPr/>
        </p:nvGrpSpPr>
        <p:grpSpPr>
          <a:xfrm rot="0">
            <a:off x="11301899" y="4153055"/>
            <a:ext cx="2401669" cy="1513863"/>
            <a:chOff x="0" y="0"/>
            <a:chExt cx="3202226" cy="2018484"/>
          </a:xfrm>
        </p:grpSpPr>
        <p:sp>
          <p:nvSpPr>
            <p:cNvPr name="TextBox 4" id="4"/>
            <p:cNvSpPr txBox="true"/>
            <p:nvPr/>
          </p:nvSpPr>
          <p:spPr>
            <a:xfrm rot="0">
              <a:off x="0" y="-95250"/>
              <a:ext cx="3202226" cy="654362"/>
            </a:xfrm>
            <a:prstGeom prst="rect">
              <a:avLst/>
            </a:prstGeom>
          </p:spPr>
          <p:txBody>
            <a:bodyPr anchor="t" rtlCol="false" tIns="0" lIns="0" bIns="0" rIns="0">
              <a:spAutoFit/>
            </a:bodyPr>
            <a:lstStyle/>
            <a:p>
              <a:pPr algn="ctr" rtl="true">
                <a:lnSpc>
                  <a:spcPts val="3919"/>
                </a:lnSpc>
              </a:pPr>
              <a:r>
                <a:rPr lang="ar-EG" sz="2800">
                  <a:solidFill>
                    <a:srgbClr val="2B4B82"/>
                  </a:solidFill>
                  <a:latin typeface="Hacen Tunisia Bold"/>
                  <a:ea typeface="Hacen Tunisia Bold"/>
                  <a:cs typeface="Hacen Tunisia Bold"/>
                  <a:sym typeface="Hacen Tunisia Bold"/>
                  <a:rtl val="true"/>
                </a:rPr>
                <a:t>السبعينيات</a:t>
              </a:r>
            </a:p>
          </p:txBody>
        </p:sp>
        <p:sp>
          <p:nvSpPr>
            <p:cNvPr name="TextBox 5" id="5"/>
            <p:cNvSpPr txBox="true"/>
            <p:nvPr/>
          </p:nvSpPr>
          <p:spPr>
            <a:xfrm rot="0">
              <a:off x="0" y="896678"/>
              <a:ext cx="3202226" cy="1121806"/>
            </a:xfrm>
            <a:prstGeom prst="rect">
              <a:avLst/>
            </a:prstGeom>
          </p:spPr>
          <p:txBody>
            <a:bodyPr anchor="t" rtlCol="false" tIns="0" lIns="0" bIns="0" rIns="0">
              <a:spAutoFit/>
            </a:bodyPr>
            <a:lstStyle/>
            <a:p>
              <a:pPr algn="ctr" rtl="true">
                <a:lnSpc>
                  <a:spcPts val="3359"/>
                </a:lnSpc>
              </a:pPr>
              <a:r>
                <a:rPr lang="ar-EG" sz="2400">
                  <a:solidFill>
                    <a:srgbClr val="2B4B82"/>
                  </a:solidFill>
                  <a:latin typeface="Hacen Tunisia Bold"/>
                  <a:ea typeface="Hacen Tunisia Bold"/>
                  <a:cs typeface="Hacen Tunisia Bold"/>
                  <a:sym typeface="Hacen Tunisia Bold"/>
                  <a:rtl val="true"/>
                </a:rPr>
                <a:t>تطوير أول أنظمة خبير لتقديم الاستشارات.</a:t>
              </a:r>
            </a:p>
          </p:txBody>
        </p:sp>
      </p:grpSp>
      <p:grpSp>
        <p:nvGrpSpPr>
          <p:cNvPr name="Group 6" id="6"/>
          <p:cNvGrpSpPr/>
          <p:nvPr/>
        </p:nvGrpSpPr>
        <p:grpSpPr>
          <a:xfrm rot="0">
            <a:off x="14704642" y="4153055"/>
            <a:ext cx="2459408" cy="2297951"/>
            <a:chOff x="0" y="0"/>
            <a:chExt cx="3279211" cy="3063935"/>
          </a:xfrm>
        </p:grpSpPr>
        <p:sp>
          <p:nvSpPr>
            <p:cNvPr name="TextBox 7" id="7"/>
            <p:cNvSpPr txBox="true"/>
            <p:nvPr/>
          </p:nvSpPr>
          <p:spPr>
            <a:xfrm rot="0">
              <a:off x="0" y="-95250"/>
              <a:ext cx="3279211" cy="654362"/>
            </a:xfrm>
            <a:prstGeom prst="rect">
              <a:avLst/>
            </a:prstGeom>
          </p:spPr>
          <p:txBody>
            <a:bodyPr anchor="t" rtlCol="false" tIns="0" lIns="0" bIns="0" rIns="0">
              <a:spAutoFit/>
            </a:bodyPr>
            <a:lstStyle/>
            <a:p>
              <a:pPr algn="ctr">
                <a:lnSpc>
                  <a:spcPts val="3919"/>
                </a:lnSpc>
              </a:pPr>
              <a:r>
                <a:rPr lang="en-US" sz="2799">
                  <a:solidFill>
                    <a:srgbClr val="2B4B82"/>
                  </a:solidFill>
                  <a:latin typeface="Hacen Tunisia Bold"/>
                  <a:ea typeface="Hacen Tunisia Bold"/>
                  <a:cs typeface="Hacen Tunisia Bold"/>
                  <a:sym typeface="Hacen Tunisia Bold"/>
                </a:rPr>
                <a:t>1956</a:t>
              </a:r>
            </a:p>
          </p:txBody>
        </p:sp>
        <p:sp>
          <p:nvSpPr>
            <p:cNvPr name="TextBox 8" id="8"/>
            <p:cNvSpPr txBox="true"/>
            <p:nvPr/>
          </p:nvSpPr>
          <p:spPr>
            <a:xfrm rot="0">
              <a:off x="0" y="2082380"/>
              <a:ext cx="3279211" cy="981554"/>
            </a:xfrm>
            <a:prstGeom prst="rect">
              <a:avLst/>
            </a:prstGeom>
          </p:spPr>
          <p:txBody>
            <a:bodyPr anchor="t" rtlCol="false" tIns="0" lIns="0" bIns="0" rIns="0">
              <a:spAutoFit/>
            </a:bodyPr>
            <a:lstStyle/>
            <a:p>
              <a:pPr algn="ctr" rtl="true">
                <a:lnSpc>
                  <a:spcPts val="2940"/>
                </a:lnSpc>
              </a:pPr>
              <a:r>
                <a:rPr lang="ar-EG" sz="2100">
                  <a:solidFill>
                    <a:srgbClr val="2B4B82"/>
                  </a:solidFill>
                  <a:latin typeface="Hacen Tunisia Light"/>
                  <a:ea typeface="Hacen Tunisia Light"/>
                  <a:cs typeface="Hacen Tunisia Light"/>
                  <a:sym typeface="Hacen Tunisia Light"/>
                  <a:rtl val="true"/>
                </a:rPr>
                <a:t>البداية الرسمية لمفهوم الذكاء الاصطناعي.</a:t>
              </a:r>
            </a:p>
          </p:txBody>
        </p:sp>
        <p:sp>
          <p:nvSpPr>
            <p:cNvPr name="TextBox 9" id="9"/>
            <p:cNvSpPr txBox="true"/>
            <p:nvPr/>
          </p:nvSpPr>
          <p:spPr>
            <a:xfrm rot="0">
              <a:off x="0" y="852989"/>
              <a:ext cx="3279211" cy="829823"/>
            </a:xfrm>
            <a:prstGeom prst="rect">
              <a:avLst/>
            </a:prstGeom>
          </p:spPr>
          <p:txBody>
            <a:bodyPr anchor="t" rtlCol="false" tIns="0" lIns="0" bIns="0" rIns="0">
              <a:spAutoFit/>
            </a:bodyPr>
            <a:lstStyle/>
            <a:p>
              <a:pPr algn="ctr" rtl="true">
                <a:lnSpc>
                  <a:spcPts val="4940"/>
                </a:lnSpc>
              </a:pPr>
              <a:r>
                <a:rPr lang="ar-EG" sz="3528">
                  <a:solidFill>
                    <a:srgbClr val="2B4B82"/>
                  </a:solidFill>
                  <a:latin typeface="Hacen Tunisia Bold"/>
                  <a:ea typeface="Hacen Tunisia Bold"/>
                  <a:cs typeface="Hacen Tunisia Bold"/>
                  <a:sym typeface="Hacen Tunisia Bold"/>
                  <a:rtl val="true"/>
                </a:rPr>
                <a:t>مؤتمر دارتموث</a:t>
              </a:r>
            </a:p>
          </p:txBody>
        </p:sp>
      </p:grpSp>
      <p:grpSp>
        <p:nvGrpSpPr>
          <p:cNvPr name="Group 10" id="10"/>
          <p:cNvGrpSpPr/>
          <p:nvPr/>
        </p:nvGrpSpPr>
        <p:grpSpPr>
          <a:xfrm rot="0">
            <a:off x="8009546" y="4153055"/>
            <a:ext cx="2459408" cy="1936445"/>
            <a:chOff x="0" y="0"/>
            <a:chExt cx="3279211" cy="2581927"/>
          </a:xfrm>
        </p:grpSpPr>
        <p:sp>
          <p:nvSpPr>
            <p:cNvPr name="TextBox 11" id="11"/>
            <p:cNvSpPr txBox="true"/>
            <p:nvPr/>
          </p:nvSpPr>
          <p:spPr>
            <a:xfrm rot="0">
              <a:off x="0" y="-95250"/>
              <a:ext cx="3279211" cy="654362"/>
            </a:xfrm>
            <a:prstGeom prst="rect">
              <a:avLst/>
            </a:prstGeom>
          </p:spPr>
          <p:txBody>
            <a:bodyPr anchor="t" rtlCol="false" tIns="0" lIns="0" bIns="0" rIns="0">
              <a:spAutoFit/>
            </a:bodyPr>
            <a:lstStyle/>
            <a:p>
              <a:pPr algn="ctr">
                <a:lnSpc>
                  <a:spcPts val="3919"/>
                </a:lnSpc>
              </a:pPr>
              <a:r>
                <a:rPr lang="en-US" sz="2799">
                  <a:solidFill>
                    <a:srgbClr val="2B4B82"/>
                  </a:solidFill>
                  <a:latin typeface="Hacen Tunisia Bold"/>
                  <a:ea typeface="Hacen Tunisia Bold"/>
                  <a:cs typeface="Hacen Tunisia Bold"/>
                  <a:sym typeface="Hacen Tunisia Bold"/>
                </a:rPr>
                <a:t>1997</a:t>
              </a:r>
            </a:p>
          </p:txBody>
        </p:sp>
        <p:sp>
          <p:nvSpPr>
            <p:cNvPr name="TextBox 12" id="12"/>
            <p:cNvSpPr txBox="true"/>
            <p:nvPr/>
          </p:nvSpPr>
          <p:spPr>
            <a:xfrm rot="0">
              <a:off x="0" y="896678"/>
              <a:ext cx="3279211" cy="1685249"/>
            </a:xfrm>
            <a:prstGeom prst="rect">
              <a:avLst/>
            </a:prstGeom>
          </p:spPr>
          <p:txBody>
            <a:bodyPr anchor="t" rtlCol="false" tIns="0" lIns="0" bIns="0" rIns="0">
              <a:spAutoFit/>
            </a:bodyPr>
            <a:lstStyle/>
            <a:p>
              <a:pPr algn="ctr" rtl="true">
                <a:lnSpc>
                  <a:spcPts val="3359"/>
                </a:lnSpc>
              </a:pPr>
              <a:r>
                <a:rPr lang="ar-EG" sz="2400">
                  <a:solidFill>
                    <a:srgbClr val="2B4B82"/>
                  </a:solidFill>
                  <a:latin typeface="Hacen Tunisia Bold"/>
                  <a:ea typeface="Hacen Tunisia Bold"/>
                  <a:cs typeface="Hacen Tunisia Bold"/>
                  <a:sym typeface="Hacen Tunisia Bold"/>
                  <a:rtl val="true"/>
                </a:rPr>
                <a:t>تفوق الحاسوب '</a:t>
              </a:r>
              <a:r>
                <a:rPr lang="en-US" sz="2400">
                  <a:solidFill>
                    <a:srgbClr val="2B4B82"/>
                  </a:solidFill>
                  <a:latin typeface="Hacen Tunisia Bold"/>
                  <a:ea typeface="Hacen Tunisia Bold"/>
                  <a:cs typeface="Hacen Tunisia Bold"/>
                  <a:sym typeface="Hacen Tunisia Bold"/>
                </a:rPr>
                <a:t>Deep Blue</a:t>
              </a:r>
              <a:r>
                <a:rPr lang="ar-EG" sz="2400">
                  <a:solidFill>
                    <a:srgbClr val="2B4B82"/>
                  </a:solidFill>
                  <a:latin typeface="Hacen Tunisia Bold"/>
                  <a:ea typeface="Hacen Tunisia Bold"/>
                  <a:cs typeface="Hacen Tunisia Bold"/>
                  <a:sym typeface="Hacen Tunisia Bold"/>
                  <a:rtl val="true"/>
                </a:rPr>
                <a:t>' على بطل العالم في الشطرنج.</a:t>
              </a:r>
            </a:p>
          </p:txBody>
        </p:sp>
      </p:grpSp>
      <p:grpSp>
        <p:nvGrpSpPr>
          <p:cNvPr name="Group 13" id="13"/>
          <p:cNvGrpSpPr/>
          <p:nvPr/>
        </p:nvGrpSpPr>
        <p:grpSpPr>
          <a:xfrm rot="0">
            <a:off x="4340948" y="4153055"/>
            <a:ext cx="2680634" cy="1936445"/>
            <a:chOff x="0" y="0"/>
            <a:chExt cx="3574179" cy="2581927"/>
          </a:xfrm>
        </p:grpSpPr>
        <p:sp>
          <p:nvSpPr>
            <p:cNvPr name="TextBox 14" id="14"/>
            <p:cNvSpPr txBox="true"/>
            <p:nvPr/>
          </p:nvSpPr>
          <p:spPr>
            <a:xfrm rot="0">
              <a:off x="0" y="-95250"/>
              <a:ext cx="3574179" cy="654362"/>
            </a:xfrm>
            <a:prstGeom prst="rect">
              <a:avLst/>
            </a:prstGeom>
          </p:spPr>
          <p:txBody>
            <a:bodyPr anchor="t" rtlCol="false" tIns="0" lIns="0" bIns="0" rIns="0">
              <a:spAutoFit/>
            </a:bodyPr>
            <a:lstStyle/>
            <a:p>
              <a:pPr algn="ctr">
                <a:lnSpc>
                  <a:spcPts val="3919"/>
                </a:lnSpc>
              </a:pPr>
              <a:r>
                <a:rPr lang="en-US" sz="2800">
                  <a:solidFill>
                    <a:srgbClr val="2B4B82"/>
                  </a:solidFill>
                  <a:latin typeface="Hacen Tunisia Bold"/>
                  <a:ea typeface="Hacen Tunisia Bold"/>
                  <a:cs typeface="Hacen Tunisia Bold"/>
                  <a:sym typeface="Hacen Tunisia Bold"/>
                </a:rPr>
                <a:t>2012</a:t>
              </a:r>
            </a:p>
          </p:txBody>
        </p:sp>
        <p:sp>
          <p:nvSpPr>
            <p:cNvPr name="TextBox 15" id="15"/>
            <p:cNvSpPr txBox="true"/>
            <p:nvPr/>
          </p:nvSpPr>
          <p:spPr>
            <a:xfrm rot="0">
              <a:off x="0" y="896678"/>
              <a:ext cx="3574179" cy="1685249"/>
            </a:xfrm>
            <a:prstGeom prst="rect">
              <a:avLst/>
            </a:prstGeom>
          </p:spPr>
          <p:txBody>
            <a:bodyPr anchor="t" rtlCol="false" tIns="0" lIns="0" bIns="0" rIns="0">
              <a:spAutoFit/>
            </a:bodyPr>
            <a:lstStyle/>
            <a:p>
              <a:pPr algn="ctr" rtl="true">
                <a:lnSpc>
                  <a:spcPts val="3359"/>
                </a:lnSpc>
              </a:pPr>
              <a:r>
                <a:rPr lang="ar-EG" sz="2400">
                  <a:solidFill>
                    <a:srgbClr val="2B4B82"/>
                  </a:solidFill>
                  <a:latin typeface="Hacen Tunisia Bold"/>
                  <a:ea typeface="Hacen Tunisia Bold"/>
                  <a:cs typeface="Hacen Tunisia Bold"/>
                  <a:sym typeface="Hacen Tunisia Bold"/>
                  <a:rtl val="true"/>
                </a:rPr>
                <a:t>الثورة في التعلم العميق باستخدام الشبكات العصبية.</a:t>
              </a:r>
            </a:p>
          </p:txBody>
        </p:sp>
      </p:grpSp>
      <p:grpSp>
        <p:nvGrpSpPr>
          <p:cNvPr name="Group 16" id="16"/>
          <p:cNvGrpSpPr/>
          <p:nvPr/>
        </p:nvGrpSpPr>
        <p:grpSpPr>
          <a:xfrm rot="0">
            <a:off x="1123950" y="4153055"/>
            <a:ext cx="2459408" cy="2903090"/>
            <a:chOff x="0" y="0"/>
            <a:chExt cx="3279211" cy="3870787"/>
          </a:xfrm>
        </p:grpSpPr>
        <p:sp>
          <p:nvSpPr>
            <p:cNvPr name="TextBox 17" id="17"/>
            <p:cNvSpPr txBox="true"/>
            <p:nvPr/>
          </p:nvSpPr>
          <p:spPr>
            <a:xfrm rot="0">
              <a:off x="0" y="-95250"/>
              <a:ext cx="3279211" cy="654362"/>
            </a:xfrm>
            <a:prstGeom prst="rect">
              <a:avLst/>
            </a:prstGeom>
          </p:spPr>
          <p:txBody>
            <a:bodyPr anchor="t" rtlCol="false" tIns="0" lIns="0" bIns="0" rIns="0">
              <a:spAutoFit/>
            </a:bodyPr>
            <a:lstStyle/>
            <a:p>
              <a:pPr algn="ctr">
                <a:lnSpc>
                  <a:spcPts val="3919"/>
                </a:lnSpc>
              </a:pPr>
              <a:r>
                <a:rPr lang="en-US" sz="2799">
                  <a:solidFill>
                    <a:srgbClr val="2B4B82"/>
                  </a:solidFill>
                  <a:latin typeface="Hacen Tunisia Bold"/>
                  <a:ea typeface="Hacen Tunisia Bold"/>
                  <a:cs typeface="Hacen Tunisia Bold"/>
                  <a:sym typeface="Hacen Tunisia Bold"/>
                </a:rPr>
                <a:t>2020</a:t>
              </a:r>
            </a:p>
          </p:txBody>
        </p:sp>
        <p:sp>
          <p:nvSpPr>
            <p:cNvPr name="TextBox 18" id="18"/>
            <p:cNvSpPr txBox="true"/>
            <p:nvPr/>
          </p:nvSpPr>
          <p:spPr>
            <a:xfrm rot="0">
              <a:off x="0" y="896678"/>
              <a:ext cx="3279211" cy="2974109"/>
            </a:xfrm>
            <a:prstGeom prst="rect">
              <a:avLst/>
            </a:prstGeom>
          </p:spPr>
          <p:txBody>
            <a:bodyPr anchor="t" rtlCol="false" tIns="0" lIns="0" bIns="0" rIns="0">
              <a:spAutoFit/>
            </a:bodyPr>
            <a:lstStyle/>
            <a:p>
              <a:pPr algn="ctr" rtl="true">
                <a:lnSpc>
                  <a:spcPts val="3574"/>
                </a:lnSpc>
              </a:pPr>
              <a:r>
                <a:rPr lang="ar-EG" sz="2553">
                  <a:solidFill>
                    <a:srgbClr val="2B4B82"/>
                  </a:solidFill>
                  <a:latin typeface="Hacen Tunisia Bold"/>
                  <a:ea typeface="Hacen Tunisia Bold"/>
                  <a:cs typeface="Hacen Tunisia Bold"/>
                  <a:sym typeface="Hacen Tunisia Bold"/>
                  <a:rtl val="true"/>
                </a:rPr>
                <a:t>ظهور أنظمة ذكاء اصطناعي توليدية مثل </a:t>
              </a:r>
              <a:r>
                <a:rPr lang="en-US" sz="2553">
                  <a:solidFill>
                    <a:srgbClr val="2B4B82"/>
                  </a:solidFill>
                  <a:latin typeface="Hacen Tunisia Bold"/>
                  <a:ea typeface="Hacen Tunisia Bold"/>
                  <a:cs typeface="Hacen Tunisia Bold"/>
                  <a:sym typeface="Hacen Tunisia Bold"/>
                </a:rPr>
                <a:t>ChatGPT</a:t>
              </a:r>
              <a:r>
                <a:rPr lang="ar-EG" sz="2553">
                  <a:solidFill>
                    <a:srgbClr val="2B4B82"/>
                  </a:solidFill>
                  <a:latin typeface="Hacen Tunisia Bold"/>
                  <a:ea typeface="Hacen Tunisia Bold"/>
                  <a:cs typeface="Hacen Tunisia Bold"/>
                  <a:sym typeface="Hacen Tunisia Bold"/>
                  <a:rtl val="true"/>
                </a:rPr>
                <a:t>، التي أعادت تعريف التفاعل مع التكنولوجيا."</a:t>
              </a:r>
            </a:p>
          </p:txBody>
        </p:sp>
      </p:grpSp>
      <p:grpSp>
        <p:nvGrpSpPr>
          <p:cNvPr name="Group 19" id="19"/>
          <p:cNvGrpSpPr/>
          <p:nvPr/>
        </p:nvGrpSpPr>
        <p:grpSpPr>
          <a:xfrm rot="0">
            <a:off x="2214295" y="3258915"/>
            <a:ext cx="14021736" cy="669290"/>
            <a:chOff x="0" y="0"/>
            <a:chExt cx="18695648" cy="892387"/>
          </a:xfrm>
        </p:grpSpPr>
        <p:sp>
          <p:nvSpPr>
            <p:cNvPr name="TextBox 20" id="20"/>
            <p:cNvSpPr txBox="true"/>
            <p:nvPr/>
          </p:nvSpPr>
          <p:spPr>
            <a:xfrm rot="0">
              <a:off x="17891155" y="-142875"/>
              <a:ext cx="804493" cy="1035218"/>
            </a:xfrm>
            <a:prstGeom prst="rect">
              <a:avLst/>
            </a:prstGeom>
          </p:spPr>
          <p:txBody>
            <a:bodyPr anchor="t" rtlCol="false" tIns="0" lIns="0" bIns="0" rIns="0">
              <a:spAutoFit/>
            </a:bodyPr>
            <a:lstStyle/>
            <a:p>
              <a:pPr algn="ctr" rtl="true">
                <a:lnSpc>
                  <a:spcPts val="6160"/>
                </a:lnSpc>
              </a:pPr>
              <a:r>
                <a:rPr lang="en-US" sz="4400">
                  <a:solidFill>
                    <a:srgbClr val="2B4B82"/>
                  </a:solidFill>
                  <a:latin typeface="Hacen Tunisia Bold"/>
                  <a:ea typeface="Hacen Tunisia Bold"/>
                  <a:cs typeface="Hacen Tunisia Bold"/>
                  <a:sym typeface="Hacen Tunisia Bold"/>
                </a:rPr>
                <a:t>1</a:t>
              </a:r>
            </a:p>
          </p:txBody>
        </p:sp>
        <p:sp>
          <p:nvSpPr>
            <p:cNvPr name="TextBox 21" id="21"/>
            <p:cNvSpPr txBox="true"/>
            <p:nvPr/>
          </p:nvSpPr>
          <p:spPr>
            <a:xfrm rot="0">
              <a:off x="13315672" y="-142875"/>
              <a:ext cx="804493" cy="1035262"/>
            </a:xfrm>
            <a:prstGeom prst="rect">
              <a:avLst/>
            </a:prstGeom>
          </p:spPr>
          <p:txBody>
            <a:bodyPr anchor="t" rtlCol="false" tIns="0" lIns="0" bIns="0" rIns="0">
              <a:spAutoFit/>
            </a:bodyPr>
            <a:lstStyle/>
            <a:p>
              <a:pPr algn="ctr" rtl="true">
                <a:lnSpc>
                  <a:spcPts val="6160"/>
                </a:lnSpc>
              </a:pPr>
              <a:r>
                <a:rPr lang="en-US" sz="4400">
                  <a:solidFill>
                    <a:srgbClr val="2B4B82"/>
                  </a:solidFill>
                  <a:latin typeface="Hacen Tunisia Bold"/>
                  <a:ea typeface="Hacen Tunisia Bold"/>
                  <a:cs typeface="Hacen Tunisia Bold"/>
                  <a:sym typeface="Hacen Tunisia Bold"/>
                </a:rPr>
                <a:t>2</a:t>
              </a:r>
            </a:p>
          </p:txBody>
        </p:sp>
        <p:sp>
          <p:nvSpPr>
            <p:cNvPr name="TextBox 22" id="22"/>
            <p:cNvSpPr txBox="true"/>
            <p:nvPr/>
          </p:nvSpPr>
          <p:spPr>
            <a:xfrm rot="0">
              <a:off x="8964361" y="-142875"/>
              <a:ext cx="804493" cy="1035262"/>
            </a:xfrm>
            <a:prstGeom prst="rect">
              <a:avLst/>
            </a:prstGeom>
          </p:spPr>
          <p:txBody>
            <a:bodyPr anchor="t" rtlCol="false" tIns="0" lIns="0" bIns="0" rIns="0">
              <a:spAutoFit/>
            </a:bodyPr>
            <a:lstStyle/>
            <a:p>
              <a:pPr algn="ctr" rtl="true">
                <a:lnSpc>
                  <a:spcPts val="6160"/>
                </a:lnSpc>
              </a:pPr>
              <a:r>
                <a:rPr lang="en-US" sz="4400">
                  <a:solidFill>
                    <a:srgbClr val="2B4B82"/>
                  </a:solidFill>
                  <a:latin typeface="Hacen Tunisia Bold"/>
                  <a:ea typeface="Hacen Tunisia Bold"/>
                  <a:cs typeface="Hacen Tunisia Bold"/>
                  <a:sym typeface="Hacen Tunisia Bold"/>
                </a:rPr>
                <a:t>3</a:t>
              </a:r>
            </a:p>
          </p:txBody>
        </p:sp>
        <p:sp>
          <p:nvSpPr>
            <p:cNvPr name="TextBox 23" id="23"/>
            <p:cNvSpPr txBox="true"/>
            <p:nvPr/>
          </p:nvSpPr>
          <p:spPr>
            <a:xfrm rot="0">
              <a:off x="4220380" y="-142875"/>
              <a:ext cx="804493" cy="1035262"/>
            </a:xfrm>
            <a:prstGeom prst="rect">
              <a:avLst/>
            </a:prstGeom>
          </p:spPr>
          <p:txBody>
            <a:bodyPr anchor="t" rtlCol="false" tIns="0" lIns="0" bIns="0" rIns="0">
              <a:spAutoFit/>
            </a:bodyPr>
            <a:lstStyle/>
            <a:p>
              <a:pPr algn="ctr" rtl="true">
                <a:lnSpc>
                  <a:spcPts val="6160"/>
                </a:lnSpc>
              </a:pPr>
              <a:r>
                <a:rPr lang="en-US" sz="4400">
                  <a:solidFill>
                    <a:srgbClr val="2B4B82"/>
                  </a:solidFill>
                  <a:latin typeface="Hacen Tunisia Bold"/>
                  <a:ea typeface="Hacen Tunisia Bold"/>
                  <a:cs typeface="Hacen Tunisia Bold"/>
                  <a:sym typeface="Hacen Tunisia Bold"/>
                </a:rPr>
                <a:t>4</a:t>
              </a:r>
            </a:p>
          </p:txBody>
        </p:sp>
        <p:sp>
          <p:nvSpPr>
            <p:cNvPr name="TextBox 24" id="24"/>
            <p:cNvSpPr txBox="true"/>
            <p:nvPr/>
          </p:nvSpPr>
          <p:spPr>
            <a:xfrm rot="0">
              <a:off x="0" y="-142875"/>
              <a:ext cx="804493" cy="1035262"/>
            </a:xfrm>
            <a:prstGeom prst="rect">
              <a:avLst/>
            </a:prstGeom>
          </p:spPr>
          <p:txBody>
            <a:bodyPr anchor="t" rtlCol="false" tIns="0" lIns="0" bIns="0" rIns="0">
              <a:spAutoFit/>
            </a:bodyPr>
            <a:lstStyle/>
            <a:p>
              <a:pPr algn="ctr" rtl="true">
                <a:lnSpc>
                  <a:spcPts val="6160"/>
                </a:lnSpc>
              </a:pPr>
              <a:r>
                <a:rPr lang="en-US" sz="4400">
                  <a:solidFill>
                    <a:srgbClr val="2B4B82"/>
                  </a:solidFill>
                  <a:latin typeface="Hacen Tunisia Bold"/>
                  <a:ea typeface="Hacen Tunisia Bold"/>
                  <a:cs typeface="Hacen Tunisia Bold"/>
                  <a:sym typeface="Hacen Tunisia Bold"/>
                </a:rPr>
                <a:t>5</a:t>
              </a:r>
            </a:p>
          </p:txBody>
        </p:sp>
        <p:sp>
          <p:nvSpPr>
            <p:cNvPr name="AutoShape 25" id="25"/>
            <p:cNvSpPr/>
            <p:nvPr/>
          </p:nvSpPr>
          <p:spPr>
            <a:xfrm rot="0">
              <a:off x="14361695" y="395393"/>
              <a:ext cx="3529461" cy="0"/>
            </a:xfrm>
            <a:prstGeom prst="line">
              <a:avLst/>
            </a:prstGeom>
            <a:ln cap="flat" w="38100">
              <a:solidFill>
                <a:srgbClr val="2B4B82"/>
              </a:solidFill>
              <a:prstDash val="solid"/>
              <a:headEnd type="none" len="sm" w="sm"/>
              <a:tailEnd type="none" len="sm" w="sm"/>
            </a:ln>
          </p:spPr>
        </p:sp>
        <p:sp>
          <p:nvSpPr>
            <p:cNvPr name="AutoShape 26" id="26"/>
            <p:cNvSpPr/>
            <p:nvPr/>
          </p:nvSpPr>
          <p:spPr>
            <a:xfrm rot="0">
              <a:off x="9768853" y="382693"/>
              <a:ext cx="3529461" cy="0"/>
            </a:xfrm>
            <a:prstGeom prst="line">
              <a:avLst/>
            </a:prstGeom>
            <a:ln cap="flat" w="38100">
              <a:solidFill>
                <a:srgbClr val="2B4B82"/>
              </a:solidFill>
              <a:prstDash val="solid"/>
              <a:headEnd type="none" len="sm" w="sm"/>
              <a:tailEnd type="none" len="sm" w="sm"/>
            </a:ln>
          </p:spPr>
        </p:sp>
        <p:sp>
          <p:nvSpPr>
            <p:cNvPr name="AutoShape 27" id="27"/>
            <p:cNvSpPr/>
            <p:nvPr/>
          </p:nvSpPr>
          <p:spPr>
            <a:xfrm rot="0">
              <a:off x="5185808" y="382693"/>
              <a:ext cx="3529461" cy="0"/>
            </a:xfrm>
            <a:prstGeom prst="line">
              <a:avLst/>
            </a:prstGeom>
            <a:ln cap="flat" w="38100">
              <a:solidFill>
                <a:srgbClr val="2B4B82"/>
              </a:solidFill>
              <a:prstDash val="solid"/>
              <a:headEnd type="none" len="sm" w="sm"/>
              <a:tailEnd type="none" len="sm" w="sm"/>
            </a:ln>
          </p:spPr>
        </p:sp>
        <p:sp>
          <p:nvSpPr>
            <p:cNvPr name="AutoShape 28" id="28"/>
            <p:cNvSpPr/>
            <p:nvPr/>
          </p:nvSpPr>
          <p:spPr>
            <a:xfrm rot="0">
              <a:off x="804493" y="382693"/>
              <a:ext cx="3529461" cy="0"/>
            </a:xfrm>
            <a:prstGeom prst="line">
              <a:avLst/>
            </a:prstGeom>
            <a:ln cap="flat" w="38100">
              <a:solidFill>
                <a:srgbClr val="2B4B82"/>
              </a:solidFill>
              <a:prstDash val="solid"/>
              <a:headEnd type="none" len="sm" w="sm"/>
              <a:tailEnd type="none" len="sm" w="sm"/>
            </a:ln>
          </p:spPr>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E0E997"/>
        </a:solidFill>
      </p:bgPr>
    </p:bg>
    <p:spTree>
      <p:nvGrpSpPr>
        <p:cNvPr id="1" name=""/>
        <p:cNvGrpSpPr/>
        <p:nvPr/>
      </p:nvGrpSpPr>
      <p:grpSpPr>
        <a:xfrm>
          <a:off x="0" y="0"/>
          <a:ext cx="0" cy="0"/>
          <a:chOff x="0" y="0"/>
          <a:chExt cx="0" cy="0"/>
        </a:xfrm>
      </p:grpSpPr>
      <p:sp>
        <p:nvSpPr>
          <p:cNvPr name="TextBox 2" id="2"/>
          <p:cNvSpPr txBox="true"/>
          <p:nvPr/>
        </p:nvSpPr>
        <p:spPr>
          <a:xfrm rot="0">
            <a:off x="4978592" y="648418"/>
            <a:ext cx="12280708" cy="1180316"/>
          </a:xfrm>
          <a:prstGeom prst="rect">
            <a:avLst/>
          </a:prstGeom>
        </p:spPr>
        <p:txBody>
          <a:bodyPr anchor="t" rtlCol="false" tIns="0" lIns="0" bIns="0" rIns="0">
            <a:spAutoFit/>
          </a:bodyPr>
          <a:lstStyle/>
          <a:p>
            <a:pPr algn="ctr" rtl="true">
              <a:lnSpc>
                <a:spcPts val="9012"/>
              </a:lnSpc>
              <a:spcBef>
                <a:spcPct val="0"/>
              </a:spcBef>
            </a:pPr>
            <a:r>
              <a:rPr lang="ar-EG" sz="6437">
                <a:solidFill>
                  <a:srgbClr val="000000"/>
                </a:solidFill>
                <a:latin typeface="Hacen Tunisia Bold"/>
                <a:ea typeface="Hacen Tunisia Bold"/>
                <a:cs typeface="Hacen Tunisia Bold"/>
                <a:sym typeface="Hacen Tunisia Bold"/>
                <a:rtl val="true"/>
              </a:rPr>
              <a:t>أهم محطات التطور في الذكاء الاصطناعي</a:t>
            </a:r>
          </a:p>
        </p:txBody>
      </p:sp>
      <p:sp>
        <p:nvSpPr>
          <p:cNvPr name="TextBox 3" id="3"/>
          <p:cNvSpPr txBox="true"/>
          <p:nvPr/>
        </p:nvSpPr>
        <p:spPr>
          <a:xfrm rot="0">
            <a:off x="3463235" y="2903083"/>
            <a:ext cx="17141736" cy="750164"/>
          </a:xfrm>
          <a:prstGeom prst="rect">
            <a:avLst/>
          </a:prstGeom>
        </p:spPr>
        <p:txBody>
          <a:bodyPr anchor="t" rtlCol="false" tIns="0" lIns="0" bIns="0" rIns="0">
            <a:spAutoFit/>
          </a:bodyPr>
          <a:lstStyle/>
          <a:p>
            <a:pPr algn="ctr" rtl="true">
              <a:lnSpc>
                <a:spcPts val="5783"/>
              </a:lnSpc>
              <a:spcBef>
                <a:spcPct val="0"/>
              </a:spcBef>
            </a:pPr>
            <a:r>
              <a:rPr lang="ar-EG" sz="4130">
                <a:solidFill>
                  <a:srgbClr val="000000"/>
                </a:solidFill>
                <a:latin typeface="Hacen Tunisia Bold"/>
                <a:ea typeface="Hacen Tunisia Bold"/>
                <a:cs typeface="Hacen Tunisia Bold"/>
                <a:sym typeface="Hacen Tunisia Bold"/>
                <a:rtl val="true"/>
              </a:rPr>
              <a:t>شهد الذكاء الاصطناعي قفزات نوعية عبر مراحل تطوره:</a:t>
            </a:r>
          </a:p>
        </p:txBody>
      </p:sp>
      <p:sp>
        <p:nvSpPr>
          <p:cNvPr name="TextBox 4" id="4"/>
          <p:cNvSpPr txBox="true"/>
          <p:nvPr/>
        </p:nvSpPr>
        <p:spPr>
          <a:xfrm rot="0">
            <a:off x="2790318" y="4125235"/>
            <a:ext cx="14211410" cy="3450987"/>
          </a:xfrm>
          <a:prstGeom prst="rect">
            <a:avLst/>
          </a:prstGeom>
        </p:spPr>
        <p:txBody>
          <a:bodyPr anchor="t" rtlCol="false" tIns="0" lIns="0" bIns="0" rIns="0">
            <a:spAutoFit/>
          </a:bodyPr>
          <a:lstStyle/>
          <a:p>
            <a:pPr algn="r" rtl="true" marL="703702" indent="-351851" lvl="1">
              <a:lnSpc>
                <a:spcPts val="4563"/>
              </a:lnSpc>
              <a:buFont typeface="Arial"/>
              <a:buChar char="•"/>
            </a:pPr>
            <a:r>
              <a:rPr lang="ar-EG" sz="3259">
                <a:solidFill>
                  <a:srgbClr val="000000"/>
                </a:solidFill>
                <a:latin typeface="Hacen Tunisia Bold"/>
                <a:ea typeface="Hacen Tunisia Bold"/>
                <a:cs typeface="Hacen Tunisia Bold"/>
                <a:sym typeface="Hacen Tunisia Bold"/>
                <a:rtl val="true"/>
              </a:rPr>
              <a:t>الشبكات العصبية:</a:t>
            </a:r>
            <a:r>
              <a:rPr lang="ar-EG" sz="3259">
                <a:solidFill>
                  <a:srgbClr val="000000"/>
                </a:solidFill>
                <a:latin typeface="Hacen Tunisia Light"/>
                <a:ea typeface="Hacen Tunisia Light"/>
                <a:cs typeface="Hacen Tunisia Light"/>
                <a:sym typeface="Hacen Tunisia Light"/>
                <a:rtl val="true"/>
              </a:rPr>
              <a:t> </a:t>
            </a:r>
            <a:r>
              <a:rPr lang="ar-EG" sz="3259">
                <a:solidFill>
                  <a:srgbClr val="545454"/>
                </a:solidFill>
                <a:latin typeface="Hacen Tunisia Light"/>
                <a:ea typeface="Hacen Tunisia Light"/>
                <a:cs typeface="Hacen Tunisia Light"/>
                <a:sym typeface="Hacen Tunisia Light"/>
                <a:rtl val="true"/>
              </a:rPr>
              <a:t>تطورت في الثمانينيات لتعزيز محاكاة عمل الدماغ البشري، مما ساهم في تحسين فهم الأنماط وحل المشكلات المعقدة.</a:t>
            </a:r>
          </a:p>
          <a:p>
            <a:pPr algn="r" rtl="true" marL="703702" indent="-351851" lvl="1">
              <a:lnSpc>
                <a:spcPts val="4563"/>
              </a:lnSpc>
              <a:buFont typeface="Arial"/>
              <a:buChar char="•"/>
            </a:pPr>
            <a:r>
              <a:rPr lang="ar-EG" sz="3259">
                <a:solidFill>
                  <a:srgbClr val="000000"/>
                </a:solidFill>
                <a:latin typeface="Hacen Tunisia Bold"/>
                <a:ea typeface="Hacen Tunisia Bold"/>
                <a:cs typeface="Hacen Tunisia Bold"/>
                <a:sym typeface="Hacen Tunisia Bold"/>
                <a:rtl val="true"/>
              </a:rPr>
              <a:t>التعلم الآلي: </a:t>
            </a:r>
            <a:r>
              <a:rPr lang="ar-EG" sz="3259">
                <a:solidFill>
                  <a:srgbClr val="545454"/>
                </a:solidFill>
                <a:latin typeface="Hacen Tunisia Light"/>
                <a:ea typeface="Hacen Tunisia Light"/>
                <a:cs typeface="Hacen Tunisia Light"/>
                <a:sym typeface="Hacen Tunisia Light"/>
                <a:rtl val="true"/>
              </a:rPr>
              <a:t>أصبح محور التركيز في التسعينيات، حيث استخدمت الخوارزميات لتدريب الآلات على التعلم من البيانات بدقة عالية.</a:t>
            </a:r>
          </a:p>
          <a:p>
            <a:pPr algn="r" rtl="true" marL="703702" indent="-351851" lvl="1">
              <a:lnSpc>
                <a:spcPts val="4563"/>
              </a:lnSpc>
              <a:buFont typeface="Arial"/>
              <a:buChar char="•"/>
            </a:pPr>
            <a:r>
              <a:rPr lang="ar-EG" sz="3259">
                <a:solidFill>
                  <a:srgbClr val="000000"/>
                </a:solidFill>
                <a:latin typeface="Hacen Tunisia Bold"/>
                <a:ea typeface="Hacen Tunisia Bold"/>
                <a:cs typeface="Hacen Tunisia Bold"/>
                <a:sym typeface="Hacen Tunisia Bold"/>
                <a:rtl val="true"/>
              </a:rPr>
              <a:t>الذكاء الاصطناعي التوليدي:</a:t>
            </a:r>
            <a:r>
              <a:rPr lang="ar-EG" sz="3259">
                <a:solidFill>
                  <a:srgbClr val="545454"/>
                </a:solidFill>
                <a:latin typeface="Hacen Tunisia Light"/>
                <a:ea typeface="Hacen Tunisia Light"/>
                <a:cs typeface="Hacen Tunisia Light"/>
                <a:sym typeface="Hacen Tunisia Light"/>
                <a:rtl val="true"/>
              </a:rPr>
              <a:t> أحدث تطور في العقد الأخير، حيث يمكن للأنظمة إنشاء نصوص وصور ومحتوى إبداعي جديد، مثل </a:t>
            </a:r>
            <a:r>
              <a:rPr lang="en-US" sz="3259">
                <a:solidFill>
                  <a:srgbClr val="545454"/>
                </a:solidFill>
                <a:latin typeface="Hacen Tunisia Light"/>
                <a:ea typeface="Hacen Tunisia Light"/>
                <a:cs typeface="Hacen Tunisia Light"/>
                <a:sym typeface="Hacen Tunisia Light"/>
              </a:rPr>
              <a:t>ChatGPT</a:t>
            </a:r>
            <a:r>
              <a:rPr lang="ar-EG" sz="3259">
                <a:solidFill>
                  <a:srgbClr val="545454"/>
                </a:solidFill>
                <a:latin typeface="Hacen Tunisia Light"/>
                <a:ea typeface="Hacen Tunisia Light"/>
                <a:cs typeface="Hacen Tunisia Light"/>
                <a:sym typeface="Hacen Tunisia Light"/>
                <a:rtl val="true"/>
              </a:rPr>
              <a:t> و</a:t>
            </a:r>
            <a:r>
              <a:rPr lang="en-US" sz="3259">
                <a:solidFill>
                  <a:srgbClr val="545454"/>
                </a:solidFill>
                <a:latin typeface="Hacen Tunisia Light"/>
                <a:ea typeface="Hacen Tunisia Light"/>
                <a:cs typeface="Hacen Tunisia Light"/>
                <a:sym typeface="Hacen Tunisia Light"/>
              </a:rPr>
              <a:t>Gemini</a:t>
            </a:r>
            <a:r>
              <a:rPr lang="ar-EG" sz="3259">
                <a:solidFill>
                  <a:srgbClr val="545454"/>
                </a:solidFill>
                <a:latin typeface="Hacen Tunisia Light"/>
                <a:ea typeface="Hacen Tunisia Light"/>
                <a:cs typeface="Hacen Tunisia Light"/>
                <a:sym typeface="Hacen Tunisia Light"/>
                <a:rtl val="true"/>
              </a:rPr>
              <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0E997"/>
        </a:solidFill>
      </p:bgPr>
    </p:bg>
    <p:spTree>
      <p:nvGrpSpPr>
        <p:cNvPr id="1" name=""/>
        <p:cNvGrpSpPr/>
        <p:nvPr/>
      </p:nvGrpSpPr>
      <p:grpSpPr>
        <a:xfrm>
          <a:off x="0" y="0"/>
          <a:ext cx="0" cy="0"/>
          <a:chOff x="0" y="0"/>
          <a:chExt cx="0" cy="0"/>
        </a:xfrm>
      </p:grpSpPr>
      <p:grpSp>
        <p:nvGrpSpPr>
          <p:cNvPr name="Group 2" id="2"/>
          <p:cNvGrpSpPr/>
          <p:nvPr/>
        </p:nvGrpSpPr>
        <p:grpSpPr>
          <a:xfrm rot="0">
            <a:off x="7772425" y="824590"/>
            <a:ext cx="9569415" cy="4058471"/>
            <a:chOff x="0" y="0"/>
            <a:chExt cx="12759220" cy="5411295"/>
          </a:xfrm>
        </p:grpSpPr>
        <p:sp>
          <p:nvSpPr>
            <p:cNvPr name="TextBox 3" id="3"/>
            <p:cNvSpPr txBox="true"/>
            <p:nvPr/>
          </p:nvSpPr>
          <p:spPr>
            <a:xfrm rot="0">
              <a:off x="0" y="180975"/>
              <a:ext cx="12759220" cy="1454807"/>
            </a:xfrm>
            <a:prstGeom prst="rect">
              <a:avLst/>
            </a:prstGeom>
          </p:spPr>
          <p:txBody>
            <a:bodyPr anchor="t" rtlCol="false" tIns="0" lIns="0" bIns="0" rIns="0">
              <a:spAutoFit/>
            </a:bodyPr>
            <a:lstStyle/>
            <a:p>
              <a:pPr algn="r" rtl="true">
                <a:lnSpc>
                  <a:spcPts val="6884"/>
                </a:lnSpc>
              </a:pPr>
              <a:r>
                <a:rPr lang="ar-EG" sz="8099">
                  <a:solidFill>
                    <a:srgbClr val="2B4B82"/>
                  </a:solidFill>
                  <a:latin typeface="Hacen Tunisia Bold"/>
                  <a:ea typeface="Hacen Tunisia Bold"/>
                  <a:cs typeface="Hacen Tunisia Bold"/>
                  <a:sym typeface="Hacen Tunisia Bold"/>
                  <a:rtl val="true"/>
                </a:rPr>
                <a:t> أهداف الذكاء الاصطناعي</a:t>
              </a:r>
            </a:p>
          </p:txBody>
        </p:sp>
        <p:sp>
          <p:nvSpPr>
            <p:cNvPr name="TextBox 4" id="4"/>
            <p:cNvSpPr txBox="true"/>
            <p:nvPr/>
          </p:nvSpPr>
          <p:spPr>
            <a:xfrm rot="0">
              <a:off x="0" y="2895674"/>
              <a:ext cx="12759220" cy="2124462"/>
            </a:xfrm>
            <a:prstGeom prst="rect">
              <a:avLst/>
            </a:prstGeom>
          </p:spPr>
          <p:txBody>
            <a:bodyPr anchor="t" rtlCol="false" tIns="0" lIns="0" bIns="0" rIns="0">
              <a:spAutoFit/>
            </a:bodyPr>
            <a:lstStyle/>
            <a:p>
              <a:pPr algn="r" rtl="true">
                <a:lnSpc>
                  <a:spcPts val="6590"/>
                </a:lnSpc>
              </a:pPr>
              <a:r>
                <a:rPr lang="ar-EG" sz="3899">
                  <a:solidFill>
                    <a:srgbClr val="2B4B82"/>
                  </a:solidFill>
                  <a:latin typeface="Hacen Tunisia Bold"/>
                  <a:ea typeface="Hacen Tunisia Bold"/>
                  <a:cs typeface="Hacen Tunisia Bold"/>
                  <a:sym typeface="Hacen Tunisia Bold"/>
                  <a:rtl val="true"/>
                </a:rPr>
                <a:t>يهدف الذكاء الاصطناعي إلى تحقيق تحسينات جوهرية في حياة الإنسان من خلال:</a:t>
              </a:r>
            </a:p>
          </p:txBody>
        </p:sp>
      </p:grpSp>
      <p:sp>
        <p:nvSpPr>
          <p:cNvPr name="Freeform 5" id="5"/>
          <p:cNvSpPr/>
          <p:nvPr/>
        </p:nvSpPr>
        <p:spPr>
          <a:xfrm flipH="true" flipV="false" rot="0">
            <a:off x="-569828" y="-1095217"/>
            <a:ext cx="6414740" cy="6631780"/>
          </a:xfrm>
          <a:custGeom>
            <a:avLst/>
            <a:gdLst/>
            <a:ahLst/>
            <a:cxnLst/>
            <a:rect r="r" b="b" t="t" l="l"/>
            <a:pathLst>
              <a:path h="6631780" w="6414740">
                <a:moveTo>
                  <a:pt x="6414740" y="0"/>
                </a:moveTo>
                <a:lnTo>
                  <a:pt x="0" y="0"/>
                </a:lnTo>
                <a:lnTo>
                  <a:pt x="0" y="6631780"/>
                </a:lnTo>
                <a:lnTo>
                  <a:pt x="6414740" y="6631780"/>
                </a:lnTo>
                <a:lnTo>
                  <a:pt x="641474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4204794" y="5365113"/>
            <a:ext cx="13137046" cy="2574596"/>
          </a:xfrm>
          <a:prstGeom prst="rect">
            <a:avLst/>
          </a:prstGeom>
        </p:spPr>
        <p:txBody>
          <a:bodyPr anchor="t" rtlCol="false" tIns="0" lIns="0" bIns="0" rIns="0">
            <a:spAutoFit/>
          </a:bodyPr>
          <a:lstStyle/>
          <a:p>
            <a:pPr algn="just" rtl="true" marL="785994" indent="-392997" lvl="1">
              <a:lnSpc>
                <a:spcPts val="5096"/>
              </a:lnSpc>
              <a:buFont typeface="Arial"/>
              <a:buChar char="•"/>
            </a:pPr>
            <a:r>
              <a:rPr lang="ar-EG" sz="3640">
                <a:solidFill>
                  <a:srgbClr val="2B4B82"/>
                </a:solidFill>
                <a:latin typeface="Hacen Tunisia Light"/>
                <a:ea typeface="Hacen Tunisia Light"/>
                <a:cs typeface="Hacen Tunisia Light"/>
                <a:sym typeface="Hacen Tunisia Light"/>
                <a:rtl val="true"/>
              </a:rPr>
              <a:t>أتمتة المهام المتكررة لتوفير الوقت والجهد.</a:t>
            </a:r>
          </a:p>
          <a:p>
            <a:pPr algn="just" rtl="true" marL="785994" indent="-392997" lvl="1">
              <a:lnSpc>
                <a:spcPts val="5096"/>
              </a:lnSpc>
              <a:buFont typeface="Arial"/>
              <a:buChar char="•"/>
            </a:pPr>
            <a:r>
              <a:rPr lang="ar-EG" sz="3640">
                <a:solidFill>
                  <a:srgbClr val="2B4B82"/>
                </a:solidFill>
                <a:latin typeface="Hacen Tunisia Light"/>
                <a:ea typeface="Hacen Tunisia Light"/>
                <a:cs typeface="Hacen Tunisia Light"/>
                <a:sym typeface="Hacen Tunisia Light"/>
                <a:rtl val="true"/>
              </a:rPr>
              <a:t>تحسين دقة القرارات باستخدام تحليل البيانات.</a:t>
            </a:r>
          </a:p>
          <a:p>
            <a:pPr algn="just" rtl="true" marL="785994" indent="-392997" lvl="1">
              <a:lnSpc>
                <a:spcPts val="5096"/>
              </a:lnSpc>
              <a:buFont typeface="Arial"/>
              <a:buChar char="•"/>
            </a:pPr>
            <a:r>
              <a:rPr lang="ar-EG" sz="3640">
                <a:solidFill>
                  <a:srgbClr val="2B4B82"/>
                </a:solidFill>
                <a:latin typeface="Hacen Tunisia Light"/>
                <a:ea typeface="Hacen Tunisia Light"/>
                <a:cs typeface="Hacen Tunisia Light"/>
                <a:sym typeface="Hacen Tunisia Light"/>
                <a:rtl val="true"/>
              </a:rPr>
              <a:t>تطوير حلول مبتكرة للمشكلات المعقدة مثل التغير المناخي والرعاية الصحية.</a:t>
            </a:r>
          </a:p>
          <a:p>
            <a:pPr algn="just" rtl="true" marL="785994" indent="-392997" lvl="1">
              <a:lnSpc>
                <a:spcPts val="5096"/>
              </a:lnSpc>
              <a:buFont typeface="Arial"/>
              <a:buChar char="•"/>
            </a:pPr>
            <a:r>
              <a:rPr lang="ar-EG" sz="3640">
                <a:solidFill>
                  <a:srgbClr val="2B4B82"/>
                </a:solidFill>
                <a:latin typeface="Hacen Tunisia Light"/>
                <a:ea typeface="Hacen Tunisia Light"/>
                <a:cs typeface="Hacen Tunisia Light"/>
                <a:sym typeface="Hacen Tunisia Light"/>
                <a:rtl val="true"/>
              </a:rPr>
              <a:t>تعزيز كفاءة الإنتاج في مختلف القطاعات مثل الصناعة والتعليم.</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Freeform 2" id="2"/>
          <p:cNvSpPr/>
          <p:nvPr/>
        </p:nvSpPr>
        <p:spPr>
          <a:xfrm flipH="true" flipV="false" rot="0">
            <a:off x="1473546" y="1951228"/>
            <a:ext cx="6338112" cy="6384545"/>
          </a:xfrm>
          <a:custGeom>
            <a:avLst/>
            <a:gdLst/>
            <a:ahLst/>
            <a:cxnLst/>
            <a:rect r="r" b="b" t="t" l="l"/>
            <a:pathLst>
              <a:path h="6384545" w="6338112">
                <a:moveTo>
                  <a:pt x="6338112" y="0"/>
                </a:moveTo>
                <a:lnTo>
                  <a:pt x="0" y="0"/>
                </a:lnTo>
                <a:lnTo>
                  <a:pt x="0" y="6384544"/>
                </a:lnTo>
                <a:lnTo>
                  <a:pt x="6338112" y="6384544"/>
                </a:lnTo>
                <a:lnTo>
                  <a:pt x="633811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182930" y="3438541"/>
            <a:ext cx="8489114" cy="3295617"/>
          </a:xfrm>
          <a:prstGeom prst="rect">
            <a:avLst/>
          </a:prstGeom>
        </p:spPr>
        <p:txBody>
          <a:bodyPr anchor="t" rtlCol="false" tIns="0" lIns="0" bIns="0" rIns="0">
            <a:spAutoFit/>
          </a:bodyPr>
          <a:lstStyle/>
          <a:p>
            <a:pPr algn="r" rtl="true">
              <a:lnSpc>
                <a:spcPts val="12539"/>
              </a:lnSpc>
            </a:pPr>
            <a:r>
              <a:rPr lang="ar-EG" sz="10449">
                <a:solidFill>
                  <a:srgbClr val="F7B4A7"/>
                </a:solidFill>
                <a:latin typeface="Hacen Tunisia Bold"/>
                <a:ea typeface="Hacen Tunisia Bold"/>
                <a:cs typeface="Hacen Tunisia Bold"/>
                <a:sym typeface="Hacen Tunisia Bold"/>
                <a:rtl val="true"/>
              </a:rPr>
              <a:t>تطبيقات الذكاء الاصطناعي</a:t>
            </a:r>
          </a:p>
        </p:txBody>
      </p:sp>
      <p:sp>
        <p:nvSpPr>
          <p:cNvPr name="TextBox 4" id="4"/>
          <p:cNvSpPr txBox="true"/>
          <p:nvPr/>
        </p:nvSpPr>
        <p:spPr>
          <a:xfrm rot="0">
            <a:off x="5553649" y="7025490"/>
            <a:ext cx="11118396" cy="1047767"/>
          </a:xfrm>
          <a:prstGeom prst="rect">
            <a:avLst/>
          </a:prstGeom>
        </p:spPr>
        <p:txBody>
          <a:bodyPr anchor="t" rtlCol="false" tIns="0" lIns="0" bIns="0" rIns="0">
            <a:spAutoFit/>
          </a:bodyPr>
          <a:lstStyle/>
          <a:p>
            <a:pPr algn="r" rtl="true">
              <a:lnSpc>
                <a:spcPts val="7740"/>
              </a:lnSpc>
            </a:pPr>
            <a:r>
              <a:rPr lang="ar-EG" sz="6450">
                <a:solidFill>
                  <a:srgbClr val="EFEFEF"/>
                </a:solidFill>
                <a:latin typeface="Hacen Tunisia"/>
                <a:ea typeface="Hacen Tunisia"/>
                <a:cs typeface="Hacen Tunisia"/>
                <a:sym typeface="Hacen Tunisia"/>
                <a:rtl val="true"/>
              </a:rPr>
              <a:t>في مختلف المجالات</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true" flipV="false" rot="0">
            <a:off x="1370694" y="-1175249"/>
            <a:ext cx="4597438" cy="2842053"/>
          </a:xfrm>
          <a:custGeom>
            <a:avLst/>
            <a:gdLst/>
            <a:ahLst/>
            <a:cxnLst/>
            <a:rect r="r" b="b" t="t" l="l"/>
            <a:pathLst>
              <a:path h="2842053" w="4597438">
                <a:moveTo>
                  <a:pt x="4597439" y="0"/>
                </a:moveTo>
                <a:lnTo>
                  <a:pt x="0" y="0"/>
                </a:lnTo>
                <a:lnTo>
                  <a:pt x="0" y="2842053"/>
                </a:lnTo>
                <a:lnTo>
                  <a:pt x="4597439" y="2842053"/>
                </a:lnTo>
                <a:lnTo>
                  <a:pt x="459743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659495" y="390596"/>
            <a:ext cx="2076668" cy="1276207"/>
          </a:xfrm>
          <a:custGeom>
            <a:avLst/>
            <a:gdLst/>
            <a:ahLst/>
            <a:cxnLst/>
            <a:rect r="r" b="b" t="t" l="l"/>
            <a:pathLst>
              <a:path h="1276207" w="2076668">
                <a:moveTo>
                  <a:pt x="0" y="0"/>
                </a:moveTo>
                <a:lnTo>
                  <a:pt x="2076668" y="0"/>
                </a:lnTo>
                <a:lnTo>
                  <a:pt x="2076668" y="1276208"/>
                </a:lnTo>
                <a:lnTo>
                  <a:pt x="0" y="12762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7936002" y="-3759204"/>
            <a:ext cx="5357753" cy="5591583"/>
          </a:xfrm>
          <a:custGeom>
            <a:avLst/>
            <a:gdLst/>
            <a:ahLst/>
            <a:cxnLst/>
            <a:rect r="r" b="b" t="t" l="l"/>
            <a:pathLst>
              <a:path h="5591583" w="5357753">
                <a:moveTo>
                  <a:pt x="5357752" y="0"/>
                </a:moveTo>
                <a:lnTo>
                  <a:pt x="0" y="0"/>
                </a:lnTo>
                <a:lnTo>
                  <a:pt x="0" y="5591583"/>
                </a:lnTo>
                <a:lnTo>
                  <a:pt x="5357752" y="5591583"/>
                </a:lnTo>
                <a:lnTo>
                  <a:pt x="535775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122420" y="0"/>
            <a:ext cx="2524013" cy="2046745"/>
          </a:xfrm>
          <a:custGeom>
            <a:avLst/>
            <a:gdLst/>
            <a:ahLst/>
            <a:cxnLst/>
            <a:rect r="r" b="b" t="t" l="l"/>
            <a:pathLst>
              <a:path h="2046745" w="2524013">
                <a:moveTo>
                  <a:pt x="0" y="0"/>
                </a:moveTo>
                <a:lnTo>
                  <a:pt x="2524013" y="0"/>
                </a:lnTo>
                <a:lnTo>
                  <a:pt x="2524013" y="2046745"/>
                </a:lnTo>
                <a:lnTo>
                  <a:pt x="0" y="20467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6" id="6"/>
          <p:cNvGrpSpPr/>
          <p:nvPr/>
        </p:nvGrpSpPr>
        <p:grpSpPr>
          <a:xfrm rot="0">
            <a:off x="10640376" y="2660798"/>
            <a:ext cx="6276929" cy="6200056"/>
            <a:chOff x="0" y="0"/>
            <a:chExt cx="8369239" cy="8266741"/>
          </a:xfrm>
        </p:grpSpPr>
        <p:sp>
          <p:nvSpPr>
            <p:cNvPr name="TextBox 7" id="7"/>
            <p:cNvSpPr txBox="true"/>
            <p:nvPr/>
          </p:nvSpPr>
          <p:spPr>
            <a:xfrm rot="0">
              <a:off x="0" y="-76200"/>
              <a:ext cx="8369239" cy="1397044"/>
            </a:xfrm>
            <a:prstGeom prst="rect">
              <a:avLst/>
            </a:prstGeom>
          </p:spPr>
          <p:txBody>
            <a:bodyPr anchor="t" rtlCol="false" tIns="0" lIns="0" bIns="0" rIns="0">
              <a:spAutoFit/>
            </a:bodyPr>
            <a:lstStyle/>
            <a:p>
              <a:pPr algn="r" rtl="true">
                <a:lnSpc>
                  <a:spcPts val="7860"/>
                </a:lnSpc>
              </a:pPr>
              <a:r>
                <a:rPr lang="ar-EG" sz="6550">
                  <a:solidFill>
                    <a:srgbClr val="2B4B82"/>
                  </a:solidFill>
                  <a:latin typeface="Hacen Tunisia Bold"/>
                  <a:ea typeface="Hacen Tunisia Bold"/>
                  <a:cs typeface="Hacen Tunisia Bold"/>
                  <a:sym typeface="Hacen Tunisia Bold"/>
                  <a:rtl val="true"/>
                </a:rPr>
                <a:t>التطبيقات في الصحة</a:t>
              </a:r>
            </a:p>
          </p:txBody>
        </p:sp>
        <p:sp>
          <p:nvSpPr>
            <p:cNvPr name="TextBox 8" id="8"/>
            <p:cNvSpPr txBox="true"/>
            <p:nvPr/>
          </p:nvSpPr>
          <p:spPr>
            <a:xfrm rot="0">
              <a:off x="0" y="2445343"/>
              <a:ext cx="8369239" cy="5074638"/>
            </a:xfrm>
            <a:prstGeom prst="rect">
              <a:avLst/>
            </a:prstGeom>
          </p:spPr>
          <p:txBody>
            <a:bodyPr anchor="t" rtlCol="false" tIns="0" lIns="0" bIns="0" rIns="0">
              <a:spAutoFit/>
            </a:bodyPr>
            <a:lstStyle/>
            <a:p>
              <a:pPr algn="r" rtl="true" marL="582930" indent="-291465" lvl="1">
                <a:lnSpc>
                  <a:spcPts val="3779"/>
                </a:lnSpc>
                <a:buFont typeface="Arial"/>
                <a:buChar char="•"/>
              </a:pPr>
              <a:r>
                <a:rPr lang="ar-EG" sz="2700">
                  <a:solidFill>
                    <a:srgbClr val="2B4B82"/>
                  </a:solidFill>
                  <a:latin typeface="Hacen Tunisia Bold"/>
                  <a:ea typeface="Hacen Tunisia Bold"/>
                  <a:cs typeface="Hacen Tunisia Bold"/>
                  <a:sym typeface="Hacen Tunisia Bold"/>
                  <a:rtl val="true"/>
                </a:rPr>
                <a:t>تشخيص الأمراض:</a:t>
              </a:r>
              <a:r>
                <a:rPr lang="ar-EG" sz="2700">
                  <a:solidFill>
                    <a:srgbClr val="488F94"/>
                  </a:solidFill>
                  <a:latin typeface="Hacen Tunisia Light"/>
                  <a:ea typeface="Hacen Tunisia Light"/>
                  <a:cs typeface="Hacen Tunisia Light"/>
                  <a:sym typeface="Hacen Tunisia Light"/>
                  <a:rtl val="true"/>
                </a:rPr>
                <a:t> استخدام الخوارزميات لتحليل صور الأشعة والتعرف على الأمراض بدقة عالية.</a:t>
              </a:r>
            </a:p>
            <a:p>
              <a:pPr algn="r" rtl="true" marL="582930" indent="-291465" lvl="1">
                <a:lnSpc>
                  <a:spcPts val="3779"/>
                </a:lnSpc>
                <a:buFont typeface="Arial"/>
                <a:buChar char="•"/>
              </a:pPr>
              <a:r>
                <a:rPr lang="ar-EG" sz="2700">
                  <a:solidFill>
                    <a:srgbClr val="31356E"/>
                  </a:solidFill>
                  <a:latin typeface="Hacen Tunisia Bold"/>
                  <a:ea typeface="Hacen Tunisia Bold"/>
                  <a:cs typeface="Hacen Tunisia Bold"/>
                  <a:sym typeface="Hacen Tunisia Bold"/>
                  <a:rtl val="true"/>
                </a:rPr>
                <a:t>الجراحة بمساعدة الروبوت:</a:t>
              </a:r>
              <a:r>
                <a:rPr lang="ar-EG" sz="2700">
                  <a:solidFill>
                    <a:srgbClr val="488F94"/>
                  </a:solidFill>
                  <a:latin typeface="Hacen Tunisia Light"/>
                  <a:ea typeface="Hacen Tunisia Light"/>
                  <a:cs typeface="Hacen Tunisia Light"/>
                  <a:sym typeface="Hacen Tunisia Light"/>
                  <a:rtl val="true"/>
                </a:rPr>
                <a:t> تمكين الأطباء من إجراء عمليات دقيقة ومعقدة بأقل تدخل بشري.</a:t>
              </a:r>
            </a:p>
            <a:p>
              <a:pPr algn="r" rtl="true" marL="582930" indent="-291465" lvl="1">
                <a:lnSpc>
                  <a:spcPts val="3779"/>
                </a:lnSpc>
                <a:buFont typeface="Arial"/>
                <a:buChar char="•"/>
              </a:pPr>
              <a:r>
                <a:rPr lang="ar-EG" sz="2700">
                  <a:solidFill>
                    <a:srgbClr val="31356E"/>
                  </a:solidFill>
                  <a:latin typeface="Hacen Tunisia Bold"/>
                  <a:ea typeface="Hacen Tunisia Bold"/>
                  <a:cs typeface="Hacen Tunisia Bold"/>
                  <a:sym typeface="Hacen Tunisia Bold"/>
                  <a:rtl val="true"/>
                </a:rPr>
                <a:t>تطوير الأدوية:</a:t>
              </a:r>
              <a:r>
                <a:rPr lang="ar-EG" sz="2700">
                  <a:solidFill>
                    <a:srgbClr val="488F94"/>
                  </a:solidFill>
                  <a:latin typeface="Hacen Tunisia Light"/>
                  <a:ea typeface="Hacen Tunisia Light"/>
                  <a:cs typeface="Hacen Tunisia Light"/>
                  <a:sym typeface="Hacen Tunisia Light"/>
                  <a:rtl val="true"/>
                </a:rPr>
                <a:t> تسريع عملية اكتشاف علاجات جديدة باستخدام تحليل البيانات الكبيرة والمحاكاة.</a:t>
              </a:r>
            </a:p>
            <a:p>
              <a:pPr algn="r" rtl="true">
                <a:lnSpc>
                  <a:spcPts val="3779"/>
                </a:lnSpc>
              </a:pPr>
            </a:p>
          </p:txBody>
        </p:sp>
      </p:grpSp>
      <p:grpSp>
        <p:nvGrpSpPr>
          <p:cNvPr name="Group 9" id="9"/>
          <p:cNvGrpSpPr/>
          <p:nvPr/>
        </p:nvGrpSpPr>
        <p:grpSpPr>
          <a:xfrm rot="0">
            <a:off x="1370694" y="2660798"/>
            <a:ext cx="6023474" cy="5529899"/>
            <a:chOff x="0" y="0"/>
            <a:chExt cx="8031299" cy="7373199"/>
          </a:xfrm>
        </p:grpSpPr>
        <p:sp>
          <p:nvSpPr>
            <p:cNvPr name="TextBox 10" id="10"/>
            <p:cNvSpPr txBox="true"/>
            <p:nvPr/>
          </p:nvSpPr>
          <p:spPr>
            <a:xfrm rot="0">
              <a:off x="0" y="-66675"/>
              <a:ext cx="8031299" cy="1298597"/>
            </a:xfrm>
            <a:prstGeom prst="rect">
              <a:avLst/>
            </a:prstGeom>
          </p:spPr>
          <p:txBody>
            <a:bodyPr anchor="t" rtlCol="false" tIns="0" lIns="0" bIns="0" rIns="0">
              <a:spAutoFit/>
            </a:bodyPr>
            <a:lstStyle/>
            <a:p>
              <a:pPr algn="r" rtl="true">
                <a:lnSpc>
                  <a:spcPts val="7320"/>
                </a:lnSpc>
              </a:pPr>
              <a:r>
                <a:rPr lang="ar-EG" sz="6100">
                  <a:solidFill>
                    <a:srgbClr val="2B4B82"/>
                  </a:solidFill>
                  <a:latin typeface="Hacen Tunisia Bold"/>
                  <a:ea typeface="Hacen Tunisia Bold"/>
                  <a:cs typeface="Hacen Tunisia Bold"/>
                  <a:sym typeface="Hacen Tunisia Bold"/>
                  <a:rtl val="true"/>
                </a:rPr>
                <a:t>التطبيقات في التعليم</a:t>
              </a:r>
            </a:p>
          </p:txBody>
        </p:sp>
        <p:sp>
          <p:nvSpPr>
            <p:cNvPr name="TextBox 11" id="11"/>
            <p:cNvSpPr txBox="true"/>
            <p:nvPr/>
          </p:nvSpPr>
          <p:spPr>
            <a:xfrm rot="0">
              <a:off x="0" y="1848421"/>
              <a:ext cx="8031299" cy="5522238"/>
            </a:xfrm>
            <a:prstGeom prst="rect">
              <a:avLst/>
            </a:prstGeom>
          </p:spPr>
          <p:txBody>
            <a:bodyPr anchor="t" rtlCol="false" tIns="0" lIns="0" bIns="0" rIns="0">
              <a:spAutoFit/>
            </a:bodyPr>
            <a:lstStyle/>
            <a:p>
              <a:pPr algn="r" rtl="true" marL="572136" indent="-286068" lvl="1">
                <a:lnSpc>
                  <a:spcPts val="3710"/>
                </a:lnSpc>
                <a:buFont typeface="Arial"/>
                <a:buChar char="•"/>
              </a:pPr>
              <a:r>
                <a:rPr lang="ar-EG" sz="2650">
                  <a:solidFill>
                    <a:srgbClr val="2B4B82"/>
                  </a:solidFill>
                  <a:latin typeface="Hacen Tunisia Bold"/>
                  <a:ea typeface="Hacen Tunisia Bold"/>
                  <a:cs typeface="Hacen Tunisia Bold"/>
                  <a:sym typeface="Hacen Tunisia Bold"/>
                  <a:rtl val="true"/>
                </a:rPr>
                <a:t>أنظمة تعلم مخصصة:</a:t>
              </a:r>
              <a:r>
                <a:rPr lang="ar-EG" sz="2650">
                  <a:solidFill>
                    <a:srgbClr val="488F94"/>
                  </a:solidFill>
                  <a:latin typeface="Hacen Tunisia Light"/>
                  <a:ea typeface="Hacen Tunisia Light"/>
                  <a:cs typeface="Hacen Tunisia Light"/>
                  <a:sym typeface="Hacen Tunisia Light"/>
                  <a:rtl val="true"/>
                </a:rPr>
                <a:t> تقدم خطط دراسية فردية تناسب احتياجات كل طالب بناءً على أدائه.</a:t>
              </a:r>
            </a:p>
            <a:p>
              <a:pPr algn="r" rtl="true" marL="572136" indent="-286068" lvl="1">
                <a:lnSpc>
                  <a:spcPts val="3710"/>
                </a:lnSpc>
                <a:buFont typeface="Arial"/>
                <a:buChar char="•"/>
              </a:pPr>
              <a:r>
                <a:rPr lang="ar-EG" sz="2650">
                  <a:solidFill>
                    <a:srgbClr val="2B4B82"/>
                  </a:solidFill>
                  <a:latin typeface="Hacen Tunisia Bold"/>
                  <a:ea typeface="Hacen Tunisia Bold"/>
                  <a:cs typeface="Hacen Tunisia Bold"/>
                  <a:sym typeface="Hacen Tunisia Bold"/>
                  <a:rtl val="true"/>
                </a:rPr>
                <a:t>أدوات تقييم ذكية:</a:t>
              </a:r>
              <a:r>
                <a:rPr lang="ar-EG" sz="2650">
                  <a:solidFill>
                    <a:srgbClr val="488F94"/>
                  </a:solidFill>
                  <a:latin typeface="Hacen Tunisia Light"/>
                  <a:ea typeface="Hacen Tunisia Light"/>
                  <a:cs typeface="Hacen Tunisia Light"/>
                  <a:sym typeface="Hacen Tunisia Light"/>
                  <a:rtl val="true"/>
                </a:rPr>
                <a:t> تحليل اختبارات الطلاب بشكل تلقائي ودقيق لتوفير تغذية راجعة فورية.</a:t>
              </a:r>
            </a:p>
            <a:p>
              <a:pPr algn="r" rtl="true" marL="550547" indent="-275273" lvl="1">
                <a:lnSpc>
                  <a:spcPts val="3570"/>
                </a:lnSpc>
                <a:buFont typeface="Arial"/>
                <a:buChar char="•"/>
              </a:pPr>
              <a:r>
                <a:rPr lang="ar-EG" sz="2550">
                  <a:solidFill>
                    <a:srgbClr val="2B4B82"/>
                  </a:solidFill>
                  <a:latin typeface="Hacen Tunisia Bold"/>
                  <a:ea typeface="Hacen Tunisia Bold"/>
                  <a:cs typeface="Hacen Tunisia Bold"/>
                  <a:sym typeface="Hacen Tunisia Bold"/>
                  <a:rtl val="true"/>
                </a:rPr>
                <a:t>مساعدة الطلاب: </a:t>
              </a:r>
              <a:r>
                <a:rPr lang="ar-EG" sz="2550">
                  <a:solidFill>
                    <a:srgbClr val="488F94"/>
                  </a:solidFill>
                  <a:latin typeface="Hacen Tunisia Light"/>
                  <a:ea typeface="Hacen Tunisia Light"/>
                  <a:cs typeface="Hacen Tunisia Light"/>
                  <a:sym typeface="Hacen Tunisia Light"/>
                  <a:rtl val="true"/>
                </a:rPr>
                <a:t>توفير حلول تعليمية مثل المساعدات الافتراضية ومنصات التعلم التفاعلي لتسهيل العملية التعليمية.</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DAGZqJ_O8WI</dc:identifier>
  <dcterms:modified xsi:type="dcterms:W3CDTF">2011-08-01T06:04:30Z</dcterms:modified>
  <cp:revision>1</cp:revision>
  <dc:title>كيف تغير التكنولوجيا التعليم</dc:title>
</cp:coreProperties>
</file>